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6" r:id="rId3"/>
    <p:sldId id="273" r:id="rId4"/>
    <p:sldId id="274" r:id="rId5"/>
    <p:sldId id="275" r:id="rId6"/>
    <p:sldId id="276" r:id="rId7"/>
    <p:sldId id="269" r:id="rId8"/>
    <p:sldId id="277" r:id="rId9"/>
    <p:sldId id="270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Segoe UI Semibold" panose="020B0702040204020203" pitchFamily="34" charset="0"/>
      <p:bold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2" userDrawn="1">
          <p15:clr>
            <a:srgbClr val="A4A3A4"/>
          </p15:clr>
        </p15:guide>
        <p15:guide id="4" pos="7248" userDrawn="1">
          <p15:clr>
            <a:srgbClr val="A4A3A4"/>
          </p15:clr>
        </p15:guide>
        <p15:guide id="5" orient="horz" pos="312" userDrawn="1">
          <p15:clr>
            <a:srgbClr val="A4A3A4"/>
          </p15:clr>
        </p15:guide>
        <p15:guide id="6" orient="horz" pos="4008" userDrawn="1">
          <p15:clr>
            <a:srgbClr val="A4A3A4"/>
          </p15:clr>
        </p15:guide>
        <p15:guide id="7" pos="6024" userDrawn="1">
          <p15:clr>
            <a:srgbClr val="A4A3A4"/>
          </p15:clr>
        </p15:guide>
        <p15:guide id="8" pos="1656" userDrawn="1">
          <p15:clr>
            <a:srgbClr val="A4A3A4"/>
          </p15:clr>
        </p15:guide>
        <p15:guide id="9" pos="792" userDrawn="1">
          <p15:clr>
            <a:srgbClr val="A4A3A4"/>
          </p15:clr>
        </p15:guide>
        <p15:guide id="10" pos="6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BF0"/>
    <a:srgbClr val="101519"/>
    <a:srgbClr val="E0E7ED"/>
    <a:srgbClr val="8ECDF8"/>
    <a:srgbClr val="74797E"/>
    <a:srgbClr val="F7F9F8"/>
    <a:srgbClr val="ECF5F5"/>
    <a:srgbClr val="FAFCFC"/>
    <a:srgbClr val="CBCBCB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 autoAdjust="0"/>
    <p:restoredTop sz="96357" autoAdjust="0"/>
  </p:normalViewPr>
  <p:slideViewPr>
    <p:cSldViewPr snapToGrid="0" showGuides="1">
      <p:cViewPr varScale="1">
        <p:scale>
          <a:sx n="70" d="100"/>
          <a:sy n="70" d="100"/>
        </p:scale>
        <p:origin x="728" y="64"/>
      </p:cViewPr>
      <p:guideLst>
        <p:guide pos="3840"/>
        <p:guide pos="432"/>
        <p:guide pos="7248"/>
        <p:guide orient="horz" pos="312"/>
        <p:guide orient="horz" pos="4008"/>
        <p:guide pos="6024"/>
        <p:guide pos="1656"/>
        <p:guide pos="792"/>
        <p:guide pos="6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C3AAC97-A834-025D-3652-610D76282C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07768" y="120294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7E947BD-F998-E6A4-0B21-E56134D04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3320" y="676843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6343564-FB26-006B-9A9F-BDE4206CED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13320" y="2063907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5CD278F-762B-2C00-DFE7-22573DCD91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66761" y="2756316"/>
            <a:ext cx="236120" cy="236120"/>
          </a:xfrm>
          <a:custGeom>
            <a:avLst/>
            <a:gdLst>
              <a:gd name="connsiteX0" fmla="*/ 118060 w 236120"/>
              <a:gd name="connsiteY0" fmla="*/ 0 h 236120"/>
              <a:gd name="connsiteX1" fmla="*/ 236120 w 236120"/>
              <a:gd name="connsiteY1" fmla="*/ 118060 h 236120"/>
              <a:gd name="connsiteX2" fmla="*/ 118060 w 236120"/>
              <a:gd name="connsiteY2" fmla="*/ 236120 h 236120"/>
              <a:gd name="connsiteX3" fmla="*/ 0 w 236120"/>
              <a:gd name="connsiteY3" fmla="*/ 118060 h 236120"/>
              <a:gd name="connsiteX4" fmla="*/ 118060 w 236120"/>
              <a:gd name="connsiteY4" fmla="*/ 0 h 236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20" h="236120">
                <a:moveTo>
                  <a:pt x="118060" y="0"/>
                </a:moveTo>
                <a:cubicBezTo>
                  <a:pt x="183263" y="0"/>
                  <a:pt x="236120" y="52857"/>
                  <a:pt x="236120" y="118060"/>
                </a:cubicBezTo>
                <a:cubicBezTo>
                  <a:pt x="236120" y="183263"/>
                  <a:pt x="183263" y="236120"/>
                  <a:pt x="118060" y="236120"/>
                </a:cubicBezTo>
                <a:cubicBezTo>
                  <a:pt x="52857" y="236120"/>
                  <a:pt x="0" y="183263"/>
                  <a:pt x="0" y="118060"/>
                </a:cubicBezTo>
                <a:cubicBezTo>
                  <a:pt x="0" y="52857"/>
                  <a:pt x="52857" y="0"/>
                  <a:pt x="1180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FD200B2-563C-509A-9898-0EA730B76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3320" y="3297395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98F0A48-76A8-6901-4767-9D71284E55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22274" y="6393797"/>
            <a:ext cx="288196" cy="288196"/>
          </a:xfrm>
          <a:custGeom>
            <a:avLst/>
            <a:gdLst>
              <a:gd name="connsiteX0" fmla="*/ 144098 w 288196"/>
              <a:gd name="connsiteY0" fmla="*/ 0 h 288196"/>
              <a:gd name="connsiteX1" fmla="*/ 288196 w 288196"/>
              <a:gd name="connsiteY1" fmla="*/ 144098 h 288196"/>
              <a:gd name="connsiteX2" fmla="*/ 144098 w 288196"/>
              <a:gd name="connsiteY2" fmla="*/ 288196 h 288196"/>
              <a:gd name="connsiteX3" fmla="*/ 0 w 288196"/>
              <a:gd name="connsiteY3" fmla="*/ 144098 h 288196"/>
              <a:gd name="connsiteX4" fmla="*/ 144098 w 288196"/>
              <a:gd name="connsiteY4" fmla="*/ 0 h 28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96" h="288196">
                <a:moveTo>
                  <a:pt x="144098" y="0"/>
                </a:moveTo>
                <a:cubicBezTo>
                  <a:pt x="223681" y="0"/>
                  <a:pt x="288196" y="64515"/>
                  <a:pt x="288196" y="144098"/>
                </a:cubicBezTo>
                <a:cubicBezTo>
                  <a:pt x="288196" y="223681"/>
                  <a:pt x="223681" y="288196"/>
                  <a:pt x="144098" y="288196"/>
                </a:cubicBezTo>
                <a:cubicBezTo>
                  <a:pt x="64515" y="288196"/>
                  <a:pt x="0" y="223681"/>
                  <a:pt x="0" y="144098"/>
                </a:cubicBezTo>
                <a:cubicBezTo>
                  <a:pt x="0" y="64515"/>
                  <a:pt x="64515" y="0"/>
                  <a:pt x="1440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59D1BEF-8833-AFDE-CE24-FDECD7CC5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40102" y="4987928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10B721-855D-CCA3-7AB7-4C3595DFFC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40102" y="5583336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69C51CE-6180-9DBF-6B25-A2CC1EE814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40102" y="6169486"/>
            <a:ext cx="337186" cy="337186"/>
          </a:xfrm>
          <a:custGeom>
            <a:avLst/>
            <a:gdLst>
              <a:gd name="connsiteX0" fmla="*/ 168593 w 337186"/>
              <a:gd name="connsiteY0" fmla="*/ 0 h 337186"/>
              <a:gd name="connsiteX1" fmla="*/ 337186 w 337186"/>
              <a:gd name="connsiteY1" fmla="*/ 168593 h 337186"/>
              <a:gd name="connsiteX2" fmla="*/ 168593 w 337186"/>
              <a:gd name="connsiteY2" fmla="*/ 337186 h 337186"/>
              <a:gd name="connsiteX3" fmla="*/ 0 w 337186"/>
              <a:gd name="connsiteY3" fmla="*/ 168593 h 337186"/>
              <a:gd name="connsiteX4" fmla="*/ 168593 w 337186"/>
              <a:gd name="connsiteY4" fmla="*/ 0 h 3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186" h="337186">
                <a:moveTo>
                  <a:pt x="168593" y="0"/>
                </a:moveTo>
                <a:cubicBezTo>
                  <a:pt x="261704" y="0"/>
                  <a:pt x="337186" y="75482"/>
                  <a:pt x="337186" y="168593"/>
                </a:cubicBezTo>
                <a:cubicBezTo>
                  <a:pt x="337186" y="261704"/>
                  <a:pt x="261704" y="337186"/>
                  <a:pt x="168593" y="337186"/>
                </a:cubicBezTo>
                <a:cubicBezTo>
                  <a:pt x="75482" y="337186"/>
                  <a:pt x="0" y="261704"/>
                  <a:pt x="0" y="168593"/>
                </a:cubicBezTo>
                <a:cubicBezTo>
                  <a:pt x="0" y="75482"/>
                  <a:pt x="75482" y="0"/>
                  <a:pt x="168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BDB43E5-4B86-38E0-0E2B-3D3C50C6DFA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145281" y="3912566"/>
            <a:ext cx="3544389" cy="3547872"/>
          </a:xfrm>
          <a:custGeom>
            <a:avLst/>
            <a:gdLst>
              <a:gd name="connsiteX0" fmla="*/ 100696 w 3544389"/>
              <a:gd name="connsiteY0" fmla="*/ 0 h 3547872"/>
              <a:gd name="connsiteX1" fmla="*/ 3443693 w 3544389"/>
              <a:gd name="connsiteY1" fmla="*/ 0 h 3547872"/>
              <a:gd name="connsiteX2" fmla="*/ 3544389 w 3544389"/>
              <a:gd name="connsiteY2" fmla="*/ 100696 h 3547872"/>
              <a:gd name="connsiteX3" fmla="*/ 3544389 w 3544389"/>
              <a:gd name="connsiteY3" fmla="*/ 3447176 h 3547872"/>
              <a:gd name="connsiteX4" fmla="*/ 3443693 w 3544389"/>
              <a:gd name="connsiteY4" fmla="*/ 3547872 h 3547872"/>
              <a:gd name="connsiteX5" fmla="*/ 100696 w 3544389"/>
              <a:gd name="connsiteY5" fmla="*/ 3547872 h 3547872"/>
              <a:gd name="connsiteX6" fmla="*/ 0 w 3544389"/>
              <a:gd name="connsiteY6" fmla="*/ 3447176 h 3547872"/>
              <a:gd name="connsiteX7" fmla="*/ 0 w 3544389"/>
              <a:gd name="connsiteY7" fmla="*/ 100696 h 3547872"/>
              <a:gd name="connsiteX8" fmla="*/ 100696 w 3544389"/>
              <a:gd name="connsiteY8" fmla="*/ 0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4389" h="3547872">
                <a:moveTo>
                  <a:pt x="100696" y="0"/>
                </a:moveTo>
                <a:lnTo>
                  <a:pt x="3443693" y="0"/>
                </a:lnTo>
                <a:cubicBezTo>
                  <a:pt x="3499306" y="0"/>
                  <a:pt x="3544389" y="45083"/>
                  <a:pt x="3544389" y="100696"/>
                </a:cubicBezTo>
                <a:lnTo>
                  <a:pt x="3544389" y="3447176"/>
                </a:lnTo>
                <a:cubicBezTo>
                  <a:pt x="3544389" y="3502789"/>
                  <a:pt x="3499306" y="3547872"/>
                  <a:pt x="3443693" y="3547872"/>
                </a:cubicBezTo>
                <a:lnTo>
                  <a:pt x="100696" y="3547872"/>
                </a:lnTo>
                <a:cubicBezTo>
                  <a:pt x="45083" y="3547872"/>
                  <a:pt x="0" y="3502789"/>
                  <a:pt x="0" y="3447176"/>
                </a:cubicBezTo>
                <a:lnTo>
                  <a:pt x="0" y="100696"/>
                </a:lnTo>
                <a:cubicBezTo>
                  <a:pt x="0" y="45083"/>
                  <a:pt x="45083" y="0"/>
                  <a:pt x="1006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50ED499-B282-73F5-6194-C58BFE2560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03643" y="49530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1531D3E-CF66-FAB5-28AF-F3E70ACFF0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49049" y="2834060"/>
            <a:ext cx="7009082" cy="5151088"/>
          </a:xfrm>
          <a:custGeom>
            <a:avLst/>
            <a:gdLst>
              <a:gd name="connsiteX0" fmla="*/ 146342 w 7009082"/>
              <a:gd name="connsiteY0" fmla="*/ 0 h 5151088"/>
              <a:gd name="connsiteX1" fmla="*/ 6862740 w 7009082"/>
              <a:gd name="connsiteY1" fmla="*/ 0 h 5151088"/>
              <a:gd name="connsiteX2" fmla="*/ 7009082 w 7009082"/>
              <a:gd name="connsiteY2" fmla="*/ 146342 h 5151088"/>
              <a:gd name="connsiteX3" fmla="*/ 7009082 w 7009082"/>
              <a:gd name="connsiteY3" fmla="*/ 5004746 h 5151088"/>
              <a:gd name="connsiteX4" fmla="*/ 6862740 w 7009082"/>
              <a:gd name="connsiteY4" fmla="*/ 5151088 h 5151088"/>
              <a:gd name="connsiteX5" fmla="*/ 146342 w 7009082"/>
              <a:gd name="connsiteY5" fmla="*/ 5151088 h 5151088"/>
              <a:gd name="connsiteX6" fmla="*/ 0 w 7009082"/>
              <a:gd name="connsiteY6" fmla="*/ 5004746 h 5151088"/>
              <a:gd name="connsiteX7" fmla="*/ 0 w 7009082"/>
              <a:gd name="connsiteY7" fmla="*/ 146342 h 5151088"/>
              <a:gd name="connsiteX8" fmla="*/ 146342 w 7009082"/>
              <a:gd name="connsiteY8" fmla="*/ 0 h 515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09082" h="5151088">
                <a:moveTo>
                  <a:pt x="146342" y="0"/>
                </a:moveTo>
                <a:lnTo>
                  <a:pt x="6862740" y="0"/>
                </a:lnTo>
                <a:cubicBezTo>
                  <a:pt x="6943562" y="0"/>
                  <a:pt x="7009082" y="65520"/>
                  <a:pt x="7009082" y="146342"/>
                </a:cubicBezTo>
                <a:lnTo>
                  <a:pt x="7009082" y="5004746"/>
                </a:lnTo>
                <a:cubicBezTo>
                  <a:pt x="7009082" y="5085568"/>
                  <a:pt x="6943562" y="5151088"/>
                  <a:pt x="6862740" y="5151088"/>
                </a:cubicBezTo>
                <a:lnTo>
                  <a:pt x="146342" y="5151088"/>
                </a:lnTo>
                <a:cubicBezTo>
                  <a:pt x="65520" y="5151088"/>
                  <a:pt x="0" y="5085568"/>
                  <a:pt x="0" y="5004746"/>
                </a:cubicBezTo>
                <a:lnTo>
                  <a:pt x="0" y="146342"/>
                </a:lnTo>
                <a:cubicBezTo>
                  <a:pt x="0" y="65520"/>
                  <a:pt x="65520" y="0"/>
                  <a:pt x="146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B568AD-FDB2-94AF-2867-FDF3E0D3F8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03643" y="49530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E2586-4639-110D-CAAE-B3EA08138B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502313"/>
            <a:ext cx="10886838" cy="3047510"/>
          </a:xfrm>
          <a:custGeom>
            <a:avLst/>
            <a:gdLst>
              <a:gd name="connsiteX0" fmla="*/ 0 w 10886838"/>
              <a:gd name="connsiteY0" fmla="*/ 0 h 3047510"/>
              <a:gd name="connsiteX1" fmla="*/ 10886838 w 10886838"/>
              <a:gd name="connsiteY1" fmla="*/ 0 h 3047510"/>
              <a:gd name="connsiteX2" fmla="*/ 10886838 w 10886838"/>
              <a:gd name="connsiteY2" fmla="*/ 3047510 h 3047510"/>
              <a:gd name="connsiteX3" fmla="*/ 0 w 10886838"/>
              <a:gd name="connsiteY3" fmla="*/ 3047510 h 304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6838" h="3047510">
                <a:moveTo>
                  <a:pt x="0" y="0"/>
                </a:moveTo>
                <a:lnTo>
                  <a:pt x="10886838" y="0"/>
                </a:lnTo>
                <a:lnTo>
                  <a:pt x="10886838" y="3047510"/>
                </a:lnTo>
                <a:lnTo>
                  <a:pt x="0" y="30475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8EA0FC-F77A-C60A-3011-4ECE96E41A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27773" y="2690560"/>
            <a:ext cx="2026552" cy="2026552"/>
          </a:xfrm>
          <a:custGeom>
            <a:avLst/>
            <a:gdLst>
              <a:gd name="connsiteX0" fmla="*/ 1013276 w 2026552"/>
              <a:gd name="connsiteY0" fmla="*/ 0 h 2026552"/>
              <a:gd name="connsiteX1" fmla="*/ 2026552 w 2026552"/>
              <a:gd name="connsiteY1" fmla="*/ 1013276 h 2026552"/>
              <a:gd name="connsiteX2" fmla="*/ 1013276 w 2026552"/>
              <a:gd name="connsiteY2" fmla="*/ 2026552 h 2026552"/>
              <a:gd name="connsiteX3" fmla="*/ 0 w 2026552"/>
              <a:gd name="connsiteY3" fmla="*/ 1013276 h 2026552"/>
              <a:gd name="connsiteX4" fmla="*/ 1013276 w 2026552"/>
              <a:gd name="connsiteY4" fmla="*/ 0 h 202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552" h="2026552">
                <a:moveTo>
                  <a:pt x="1013276" y="0"/>
                </a:moveTo>
                <a:cubicBezTo>
                  <a:pt x="1572893" y="0"/>
                  <a:pt x="2026552" y="453659"/>
                  <a:pt x="2026552" y="1013276"/>
                </a:cubicBezTo>
                <a:cubicBezTo>
                  <a:pt x="2026552" y="1572893"/>
                  <a:pt x="1572893" y="2026552"/>
                  <a:pt x="1013276" y="2026552"/>
                </a:cubicBezTo>
                <a:cubicBezTo>
                  <a:pt x="453659" y="2026552"/>
                  <a:pt x="0" y="1572893"/>
                  <a:pt x="0" y="1013276"/>
                </a:cubicBezTo>
                <a:cubicBezTo>
                  <a:pt x="0" y="453659"/>
                  <a:pt x="453659" y="0"/>
                  <a:pt x="1013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58B86C1-B58E-E78A-3B9B-D8B6C44145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03643" y="49530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75DE1F6-31C6-49BA-F299-58724CAAC1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900" y="3127013"/>
            <a:ext cx="1110210" cy="1110210"/>
          </a:xfrm>
          <a:custGeom>
            <a:avLst/>
            <a:gdLst>
              <a:gd name="connsiteX0" fmla="*/ 555105 w 1110210"/>
              <a:gd name="connsiteY0" fmla="*/ 0 h 1110210"/>
              <a:gd name="connsiteX1" fmla="*/ 1110210 w 1110210"/>
              <a:gd name="connsiteY1" fmla="*/ 555105 h 1110210"/>
              <a:gd name="connsiteX2" fmla="*/ 555105 w 1110210"/>
              <a:gd name="connsiteY2" fmla="*/ 1110210 h 1110210"/>
              <a:gd name="connsiteX3" fmla="*/ 0 w 1110210"/>
              <a:gd name="connsiteY3" fmla="*/ 555105 h 1110210"/>
              <a:gd name="connsiteX4" fmla="*/ 555105 w 1110210"/>
              <a:gd name="connsiteY4" fmla="*/ 0 h 111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10" h="1110210">
                <a:moveTo>
                  <a:pt x="555105" y="0"/>
                </a:moveTo>
                <a:cubicBezTo>
                  <a:pt x="861681" y="0"/>
                  <a:pt x="1110210" y="248529"/>
                  <a:pt x="1110210" y="555105"/>
                </a:cubicBezTo>
                <a:cubicBezTo>
                  <a:pt x="1110210" y="861681"/>
                  <a:pt x="861681" y="1110210"/>
                  <a:pt x="555105" y="1110210"/>
                </a:cubicBezTo>
                <a:cubicBezTo>
                  <a:pt x="248529" y="1110210"/>
                  <a:pt x="0" y="861681"/>
                  <a:pt x="0" y="555105"/>
                </a:cubicBezTo>
                <a:cubicBezTo>
                  <a:pt x="0" y="248529"/>
                  <a:pt x="248529" y="0"/>
                  <a:pt x="555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F2B9AE3-B4E4-E52C-050C-D15F8EB810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363" y="3127013"/>
            <a:ext cx="1110210" cy="1110210"/>
          </a:xfrm>
          <a:custGeom>
            <a:avLst/>
            <a:gdLst>
              <a:gd name="connsiteX0" fmla="*/ 555105 w 1110210"/>
              <a:gd name="connsiteY0" fmla="*/ 0 h 1110210"/>
              <a:gd name="connsiteX1" fmla="*/ 1110210 w 1110210"/>
              <a:gd name="connsiteY1" fmla="*/ 555105 h 1110210"/>
              <a:gd name="connsiteX2" fmla="*/ 555105 w 1110210"/>
              <a:gd name="connsiteY2" fmla="*/ 1110210 h 1110210"/>
              <a:gd name="connsiteX3" fmla="*/ 0 w 1110210"/>
              <a:gd name="connsiteY3" fmla="*/ 555105 h 1110210"/>
              <a:gd name="connsiteX4" fmla="*/ 555105 w 1110210"/>
              <a:gd name="connsiteY4" fmla="*/ 0 h 111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10" h="1110210">
                <a:moveTo>
                  <a:pt x="555105" y="0"/>
                </a:moveTo>
                <a:cubicBezTo>
                  <a:pt x="861681" y="0"/>
                  <a:pt x="1110210" y="248529"/>
                  <a:pt x="1110210" y="555105"/>
                </a:cubicBezTo>
                <a:cubicBezTo>
                  <a:pt x="1110210" y="861681"/>
                  <a:pt x="861681" y="1110210"/>
                  <a:pt x="555105" y="1110210"/>
                </a:cubicBezTo>
                <a:cubicBezTo>
                  <a:pt x="248529" y="1110210"/>
                  <a:pt x="0" y="861681"/>
                  <a:pt x="0" y="555105"/>
                </a:cubicBezTo>
                <a:cubicBezTo>
                  <a:pt x="0" y="248529"/>
                  <a:pt x="248529" y="0"/>
                  <a:pt x="555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59A9D21-F8C2-A391-F48F-692F5E89E4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8900" y="4955813"/>
            <a:ext cx="1110210" cy="1110210"/>
          </a:xfrm>
          <a:custGeom>
            <a:avLst/>
            <a:gdLst>
              <a:gd name="connsiteX0" fmla="*/ 555105 w 1110210"/>
              <a:gd name="connsiteY0" fmla="*/ 0 h 1110210"/>
              <a:gd name="connsiteX1" fmla="*/ 1110210 w 1110210"/>
              <a:gd name="connsiteY1" fmla="*/ 555105 h 1110210"/>
              <a:gd name="connsiteX2" fmla="*/ 555105 w 1110210"/>
              <a:gd name="connsiteY2" fmla="*/ 1110210 h 1110210"/>
              <a:gd name="connsiteX3" fmla="*/ 0 w 1110210"/>
              <a:gd name="connsiteY3" fmla="*/ 555105 h 1110210"/>
              <a:gd name="connsiteX4" fmla="*/ 555105 w 1110210"/>
              <a:gd name="connsiteY4" fmla="*/ 0 h 111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10" h="1110210">
                <a:moveTo>
                  <a:pt x="555105" y="0"/>
                </a:moveTo>
                <a:cubicBezTo>
                  <a:pt x="861681" y="0"/>
                  <a:pt x="1110210" y="248529"/>
                  <a:pt x="1110210" y="555105"/>
                </a:cubicBezTo>
                <a:cubicBezTo>
                  <a:pt x="1110210" y="861681"/>
                  <a:pt x="861681" y="1110210"/>
                  <a:pt x="555105" y="1110210"/>
                </a:cubicBezTo>
                <a:cubicBezTo>
                  <a:pt x="248529" y="1110210"/>
                  <a:pt x="0" y="861681"/>
                  <a:pt x="0" y="555105"/>
                </a:cubicBezTo>
                <a:cubicBezTo>
                  <a:pt x="0" y="248529"/>
                  <a:pt x="248529" y="0"/>
                  <a:pt x="555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4EBF601-5EFB-D27E-BA9D-3B9C18901E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63" y="4955813"/>
            <a:ext cx="1110210" cy="1110210"/>
          </a:xfrm>
          <a:custGeom>
            <a:avLst/>
            <a:gdLst>
              <a:gd name="connsiteX0" fmla="*/ 555105 w 1110210"/>
              <a:gd name="connsiteY0" fmla="*/ 0 h 1110210"/>
              <a:gd name="connsiteX1" fmla="*/ 1110210 w 1110210"/>
              <a:gd name="connsiteY1" fmla="*/ 555105 h 1110210"/>
              <a:gd name="connsiteX2" fmla="*/ 555105 w 1110210"/>
              <a:gd name="connsiteY2" fmla="*/ 1110210 h 1110210"/>
              <a:gd name="connsiteX3" fmla="*/ 0 w 1110210"/>
              <a:gd name="connsiteY3" fmla="*/ 555105 h 1110210"/>
              <a:gd name="connsiteX4" fmla="*/ 555105 w 1110210"/>
              <a:gd name="connsiteY4" fmla="*/ 0 h 111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210" h="1110210">
                <a:moveTo>
                  <a:pt x="555105" y="0"/>
                </a:moveTo>
                <a:cubicBezTo>
                  <a:pt x="861681" y="0"/>
                  <a:pt x="1110210" y="248529"/>
                  <a:pt x="1110210" y="555105"/>
                </a:cubicBezTo>
                <a:cubicBezTo>
                  <a:pt x="1110210" y="861681"/>
                  <a:pt x="861681" y="1110210"/>
                  <a:pt x="555105" y="1110210"/>
                </a:cubicBezTo>
                <a:cubicBezTo>
                  <a:pt x="248529" y="1110210"/>
                  <a:pt x="0" y="861681"/>
                  <a:pt x="0" y="555105"/>
                </a:cubicBezTo>
                <a:cubicBezTo>
                  <a:pt x="0" y="248529"/>
                  <a:pt x="248529" y="0"/>
                  <a:pt x="5551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798175D-ADC4-0F6C-82F1-573282FFEE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42832" y="1237864"/>
            <a:ext cx="514826" cy="514826"/>
          </a:xfrm>
          <a:custGeom>
            <a:avLst/>
            <a:gdLst>
              <a:gd name="connsiteX0" fmla="*/ 257413 w 514826"/>
              <a:gd name="connsiteY0" fmla="*/ 0 h 514826"/>
              <a:gd name="connsiteX1" fmla="*/ 514826 w 514826"/>
              <a:gd name="connsiteY1" fmla="*/ 257413 h 514826"/>
              <a:gd name="connsiteX2" fmla="*/ 257413 w 514826"/>
              <a:gd name="connsiteY2" fmla="*/ 514826 h 514826"/>
              <a:gd name="connsiteX3" fmla="*/ 0 w 514826"/>
              <a:gd name="connsiteY3" fmla="*/ 257413 h 514826"/>
              <a:gd name="connsiteX4" fmla="*/ 257413 w 514826"/>
              <a:gd name="connsiteY4" fmla="*/ 0 h 51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826" h="514826">
                <a:moveTo>
                  <a:pt x="257413" y="0"/>
                </a:moveTo>
                <a:cubicBezTo>
                  <a:pt x="399578" y="0"/>
                  <a:pt x="514826" y="115248"/>
                  <a:pt x="514826" y="257413"/>
                </a:cubicBezTo>
                <a:cubicBezTo>
                  <a:pt x="514826" y="399578"/>
                  <a:pt x="399578" y="514826"/>
                  <a:pt x="257413" y="514826"/>
                </a:cubicBezTo>
                <a:cubicBezTo>
                  <a:pt x="115248" y="514826"/>
                  <a:pt x="0" y="399578"/>
                  <a:pt x="0" y="257413"/>
                </a:cubicBezTo>
                <a:cubicBezTo>
                  <a:pt x="0" y="115248"/>
                  <a:pt x="115248" y="0"/>
                  <a:pt x="2574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CE13DD0-E33F-6274-79ED-C3ECEB826E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632" y="1237864"/>
            <a:ext cx="514826" cy="514826"/>
          </a:xfrm>
          <a:custGeom>
            <a:avLst/>
            <a:gdLst>
              <a:gd name="connsiteX0" fmla="*/ 257413 w 514826"/>
              <a:gd name="connsiteY0" fmla="*/ 0 h 514826"/>
              <a:gd name="connsiteX1" fmla="*/ 514826 w 514826"/>
              <a:gd name="connsiteY1" fmla="*/ 257413 h 514826"/>
              <a:gd name="connsiteX2" fmla="*/ 257413 w 514826"/>
              <a:gd name="connsiteY2" fmla="*/ 514826 h 514826"/>
              <a:gd name="connsiteX3" fmla="*/ 0 w 514826"/>
              <a:gd name="connsiteY3" fmla="*/ 257413 h 514826"/>
              <a:gd name="connsiteX4" fmla="*/ 257413 w 514826"/>
              <a:gd name="connsiteY4" fmla="*/ 0 h 51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826" h="514826">
                <a:moveTo>
                  <a:pt x="257413" y="0"/>
                </a:moveTo>
                <a:cubicBezTo>
                  <a:pt x="399578" y="0"/>
                  <a:pt x="514826" y="115248"/>
                  <a:pt x="514826" y="257413"/>
                </a:cubicBezTo>
                <a:cubicBezTo>
                  <a:pt x="514826" y="399578"/>
                  <a:pt x="399578" y="514826"/>
                  <a:pt x="257413" y="514826"/>
                </a:cubicBezTo>
                <a:cubicBezTo>
                  <a:pt x="115248" y="514826"/>
                  <a:pt x="0" y="399578"/>
                  <a:pt x="0" y="257413"/>
                </a:cubicBezTo>
                <a:cubicBezTo>
                  <a:pt x="0" y="115248"/>
                  <a:pt x="115248" y="0"/>
                  <a:pt x="2574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63AE0F3-6422-68EE-6412-F467D55692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5232" y="2276137"/>
            <a:ext cx="4827587" cy="3547872"/>
          </a:xfrm>
          <a:custGeom>
            <a:avLst/>
            <a:gdLst>
              <a:gd name="connsiteX0" fmla="*/ 100795 w 4827587"/>
              <a:gd name="connsiteY0" fmla="*/ 0 h 3547872"/>
              <a:gd name="connsiteX1" fmla="*/ 4726792 w 4827587"/>
              <a:gd name="connsiteY1" fmla="*/ 0 h 3547872"/>
              <a:gd name="connsiteX2" fmla="*/ 4827587 w 4827587"/>
              <a:gd name="connsiteY2" fmla="*/ 100795 h 3547872"/>
              <a:gd name="connsiteX3" fmla="*/ 4827587 w 4827587"/>
              <a:gd name="connsiteY3" fmla="*/ 3447077 h 3547872"/>
              <a:gd name="connsiteX4" fmla="*/ 4726792 w 4827587"/>
              <a:gd name="connsiteY4" fmla="*/ 3547872 h 3547872"/>
              <a:gd name="connsiteX5" fmla="*/ 100795 w 4827587"/>
              <a:gd name="connsiteY5" fmla="*/ 3547872 h 3547872"/>
              <a:gd name="connsiteX6" fmla="*/ 0 w 4827587"/>
              <a:gd name="connsiteY6" fmla="*/ 3447077 h 3547872"/>
              <a:gd name="connsiteX7" fmla="*/ 0 w 4827587"/>
              <a:gd name="connsiteY7" fmla="*/ 100795 h 3547872"/>
              <a:gd name="connsiteX8" fmla="*/ 100795 w 4827587"/>
              <a:gd name="connsiteY8" fmla="*/ 0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7587" h="3547872">
                <a:moveTo>
                  <a:pt x="100795" y="0"/>
                </a:moveTo>
                <a:lnTo>
                  <a:pt x="4726792" y="0"/>
                </a:lnTo>
                <a:cubicBezTo>
                  <a:pt x="4782460" y="0"/>
                  <a:pt x="4827587" y="45127"/>
                  <a:pt x="4827587" y="100795"/>
                </a:cubicBezTo>
                <a:lnTo>
                  <a:pt x="4827587" y="3447077"/>
                </a:lnTo>
                <a:cubicBezTo>
                  <a:pt x="4827587" y="3502745"/>
                  <a:pt x="4782460" y="3547872"/>
                  <a:pt x="4726792" y="3547872"/>
                </a:cubicBezTo>
                <a:lnTo>
                  <a:pt x="100795" y="3547872"/>
                </a:lnTo>
                <a:cubicBezTo>
                  <a:pt x="45127" y="3547872"/>
                  <a:pt x="0" y="3502745"/>
                  <a:pt x="0" y="3447077"/>
                </a:cubicBezTo>
                <a:lnTo>
                  <a:pt x="0" y="100795"/>
                </a:lnTo>
                <a:cubicBezTo>
                  <a:pt x="0" y="45127"/>
                  <a:pt x="45127" y="0"/>
                  <a:pt x="1007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B5BE0AB-4E98-6387-FBE1-AE49BF9727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52432" y="2276137"/>
            <a:ext cx="4827587" cy="3547872"/>
          </a:xfrm>
          <a:custGeom>
            <a:avLst/>
            <a:gdLst>
              <a:gd name="connsiteX0" fmla="*/ 100795 w 4827587"/>
              <a:gd name="connsiteY0" fmla="*/ 0 h 3547872"/>
              <a:gd name="connsiteX1" fmla="*/ 4726792 w 4827587"/>
              <a:gd name="connsiteY1" fmla="*/ 0 h 3547872"/>
              <a:gd name="connsiteX2" fmla="*/ 4827587 w 4827587"/>
              <a:gd name="connsiteY2" fmla="*/ 100795 h 3547872"/>
              <a:gd name="connsiteX3" fmla="*/ 4827587 w 4827587"/>
              <a:gd name="connsiteY3" fmla="*/ 3447077 h 3547872"/>
              <a:gd name="connsiteX4" fmla="*/ 4726792 w 4827587"/>
              <a:gd name="connsiteY4" fmla="*/ 3547872 h 3547872"/>
              <a:gd name="connsiteX5" fmla="*/ 100795 w 4827587"/>
              <a:gd name="connsiteY5" fmla="*/ 3547872 h 3547872"/>
              <a:gd name="connsiteX6" fmla="*/ 0 w 4827587"/>
              <a:gd name="connsiteY6" fmla="*/ 3447077 h 3547872"/>
              <a:gd name="connsiteX7" fmla="*/ 0 w 4827587"/>
              <a:gd name="connsiteY7" fmla="*/ 100795 h 3547872"/>
              <a:gd name="connsiteX8" fmla="*/ 100795 w 4827587"/>
              <a:gd name="connsiteY8" fmla="*/ 0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7587" h="3547872">
                <a:moveTo>
                  <a:pt x="100795" y="0"/>
                </a:moveTo>
                <a:lnTo>
                  <a:pt x="4726792" y="0"/>
                </a:lnTo>
                <a:cubicBezTo>
                  <a:pt x="4782460" y="0"/>
                  <a:pt x="4827587" y="45127"/>
                  <a:pt x="4827587" y="100795"/>
                </a:cubicBezTo>
                <a:lnTo>
                  <a:pt x="4827587" y="3447077"/>
                </a:lnTo>
                <a:cubicBezTo>
                  <a:pt x="4827587" y="3502745"/>
                  <a:pt x="4782460" y="3547872"/>
                  <a:pt x="4726792" y="3547872"/>
                </a:cubicBezTo>
                <a:lnTo>
                  <a:pt x="100795" y="3547872"/>
                </a:lnTo>
                <a:cubicBezTo>
                  <a:pt x="45127" y="3547872"/>
                  <a:pt x="0" y="3502745"/>
                  <a:pt x="0" y="3447077"/>
                </a:cubicBezTo>
                <a:lnTo>
                  <a:pt x="0" y="100795"/>
                </a:lnTo>
                <a:cubicBezTo>
                  <a:pt x="0" y="45127"/>
                  <a:pt x="45127" y="0"/>
                  <a:pt x="1007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B74F14F-7EEB-2A75-C0A2-70FD85873C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1894" y="495300"/>
            <a:ext cx="747466" cy="747466"/>
          </a:xfrm>
          <a:custGeom>
            <a:avLst/>
            <a:gdLst>
              <a:gd name="connsiteX0" fmla="*/ 373733 w 747466"/>
              <a:gd name="connsiteY0" fmla="*/ 0 h 747466"/>
              <a:gd name="connsiteX1" fmla="*/ 747466 w 747466"/>
              <a:gd name="connsiteY1" fmla="*/ 373733 h 747466"/>
              <a:gd name="connsiteX2" fmla="*/ 373733 w 747466"/>
              <a:gd name="connsiteY2" fmla="*/ 747466 h 747466"/>
              <a:gd name="connsiteX3" fmla="*/ 0 w 747466"/>
              <a:gd name="connsiteY3" fmla="*/ 373733 h 747466"/>
              <a:gd name="connsiteX4" fmla="*/ 373733 w 747466"/>
              <a:gd name="connsiteY4" fmla="*/ 0 h 74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466" h="747466">
                <a:moveTo>
                  <a:pt x="373733" y="0"/>
                </a:moveTo>
                <a:cubicBezTo>
                  <a:pt x="580140" y="0"/>
                  <a:pt x="747466" y="167326"/>
                  <a:pt x="747466" y="373733"/>
                </a:cubicBezTo>
                <a:cubicBezTo>
                  <a:pt x="747466" y="580140"/>
                  <a:pt x="580140" y="747466"/>
                  <a:pt x="373733" y="747466"/>
                </a:cubicBezTo>
                <a:cubicBezTo>
                  <a:pt x="167326" y="747466"/>
                  <a:pt x="0" y="580140"/>
                  <a:pt x="0" y="373733"/>
                </a:cubicBezTo>
                <a:cubicBezTo>
                  <a:pt x="0" y="167326"/>
                  <a:pt x="167326" y="0"/>
                  <a:pt x="3737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05B473-4CD8-1AA0-E051-3A3ED2CEEB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7300" y="2269765"/>
            <a:ext cx="4816684" cy="2021629"/>
          </a:xfrm>
          <a:custGeom>
            <a:avLst/>
            <a:gdLst>
              <a:gd name="connsiteX0" fmla="*/ 221059 w 4816684"/>
              <a:gd name="connsiteY0" fmla="*/ 0 h 2021629"/>
              <a:gd name="connsiteX1" fmla="*/ 4816684 w 4816684"/>
              <a:gd name="connsiteY1" fmla="*/ 0 h 2021629"/>
              <a:gd name="connsiteX2" fmla="*/ 4816684 w 4816684"/>
              <a:gd name="connsiteY2" fmla="*/ 2021629 h 2021629"/>
              <a:gd name="connsiteX3" fmla="*/ 0 w 4816684"/>
              <a:gd name="connsiteY3" fmla="*/ 2021629 h 2021629"/>
              <a:gd name="connsiteX4" fmla="*/ 0 w 4816684"/>
              <a:gd name="connsiteY4" fmla="*/ 221059 h 2021629"/>
              <a:gd name="connsiteX5" fmla="*/ 221059 w 4816684"/>
              <a:gd name="connsiteY5" fmla="*/ 0 h 202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16684" h="2021629">
                <a:moveTo>
                  <a:pt x="221059" y="0"/>
                </a:moveTo>
                <a:lnTo>
                  <a:pt x="4816684" y="0"/>
                </a:lnTo>
                <a:lnTo>
                  <a:pt x="4816684" y="2021629"/>
                </a:lnTo>
                <a:lnTo>
                  <a:pt x="0" y="2021629"/>
                </a:lnTo>
                <a:lnTo>
                  <a:pt x="0" y="221059"/>
                </a:lnTo>
                <a:cubicBezTo>
                  <a:pt x="0" y="98971"/>
                  <a:pt x="98971" y="0"/>
                  <a:pt x="2210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B994F94-E861-92B9-F699-D9105959EB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8016" y="2269765"/>
            <a:ext cx="4816684" cy="2021629"/>
          </a:xfrm>
          <a:custGeom>
            <a:avLst/>
            <a:gdLst>
              <a:gd name="connsiteX0" fmla="*/ 0 w 4816684"/>
              <a:gd name="connsiteY0" fmla="*/ 0 h 2021629"/>
              <a:gd name="connsiteX1" fmla="*/ 4595625 w 4816684"/>
              <a:gd name="connsiteY1" fmla="*/ 0 h 2021629"/>
              <a:gd name="connsiteX2" fmla="*/ 4816684 w 4816684"/>
              <a:gd name="connsiteY2" fmla="*/ 221059 h 2021629"/>
              <a:gd name="connsiteX3" fmla="*/ 4816684 w 4816684"/>
              <a:gd name="connsiteY3" fmla="*/ 2021629 h 2021629"/>
              <a:gd name="connsiteX4" fmla="*/ 0 w 4816684"/>
              <a:gd name="connsiteY4" fmla="*/ 2021629 h 202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684" h="2021629">
                <a:moveTo>
                  <a:pt x="0" y="0"/>
                </a:moveTo>
                <a:lnTo>
                  <a:pt x="4595625" y="0"/>
                </a:lnTo>
                <a:cubicBezTo>
                  <a:pt x="4717713" y="0"/>
                  <a:pt x="4816684" y="98971"/>
                  <a:pt x="4816684" y="221059"/>
                </a:cubicBezTo>
                <a:lnTo>
                  <a:pt x="4816684" y="2021629"/>
                </a:lnTo>
                <a:lnTo>
                  <a:pt x="0" y="20216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8034D3-86F5-1723-0E73-00A3B2E7ED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7300" y="4335426"/>
            <a:ext cx="4816684" cy="2027275"/>
          </a:xfrm>
          <a:custGeom>
            <a:avLst/>
            <a:gdLst>
              <a:gd name="connsiteX0" fmla="*/ 0 w 4816684"/>
              <a:gd name="connsiteY0" fmla="*/ 0 h 2027275"/>
              <a:gd name="connsiteX1" fmla="*/ 4816684 w 4816684"/>
              <a:gd name="connsiteY1" fmla="*/ 0 h 2027275"/>
              <a:gd name="connsiteX2" fmla="*/ 4816684 w 4816684"/>
              <a:gd name="connsiteY2" fmla="*/ 2027275 h 2027275"/>
              <a:gd name="connsiteX3" fmla="*/ 221059 w 4816684"/>
              <a:gd name="connsiteY3" fmla="*/ 2027275 h 2027275"/>
              <a:gd name="connsiteX4" fmla="*/ 0 w 4816684"/>
              <a:gd name="connsiteY4" fmla="*/ 1806216 h 202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684" h="2027275">
                <a:moveTo>
                  <a:pt x="0" y="0"/>
                </a:moveTo>
                <a:lnTo>
                  <a:pt x="4816684" y="0"/>
                </a:lnTo>
                <a:lnTo>
                  <a:pt x="4816684" y="2027275"/>
                </a:lnTo>
                <a:lnTo>
                  <a:pt x="221059" y="2027275"/>
                </a:lnTo>
                <a:cubicBezTo>
                  <a:pt x="98971" y="2027275"/>
                  <a:pt x="0" y="1928304"/>
                  <a:pt x="0" y="180621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B3F717F-35A9-4F50-30C8-97FA5C53D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8016" y="4335426"/>
            <a:ext cx="4816684" cy="2027275"/>
          </a:xfrm>
          <a:custGeom>
            <a:avLst/>
            <a:gdLst>
              <a:gd name="connsiteX0" fmla="*/ 0 w 4816684"/>
              <a:gd name="connsiteY0" fmla="*/ 0 h 2027275"/>
              <a:gd name="connsiteX1" fmla="*/ 4816684 w 4816684"/>
              <a:gd name="connsiteY1" fmla="*/ 0 h 2027275"/>
              <a:gd name="connsiteX2" fmla="*/ 4816684 w 4816684"/>
              <a:gd name="connsiteY2" fmla="*/ 1806216 h 2027275"/>
              <a:gd name="connsiteX3" fmla="*/ 4595625 w 4816684"/>
              <a:gd name="connsiteY3" fmla="*/ 2027275 h 2027275"/>
              <a:gd name="connsiteX4" fmla="*/ 0 w 4816684"/>
              <a:gd name="connsiteY4" fmla="*/ 2027275 h 202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684" h="2027275">
                <a:moveTo>
                  <a:pt x="0" y="0"/>
                </a:moveTo>
                <a:lnTo>
                  <a:pt x="4816684" y="0"/>
                </a:lnTo>
                <a:lnTo>
                  <a:pt x="4816684" y="1806216"/>
                </a:lnTo>
                <a:cubicBezTo>
                  <a:pt x="4816684" y="1928304"/>
                  <a:pt x="4717713" y="2027275"/>
                  <a:pt x="4595625" y="2027275"/>
                </a:cubicBezTo>
                <a:lnTo>
                  <a:pt x="0" y="2027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raphic 142">
            <a:extLst>
              <a:ext uri="{FF2B5EF4-FFF2-40B4-BE49-F238E27FC236}">
                <a16:creationId xmlns:a16="http://schemas.microsoft.com/office/drawing/2014/main" id="{C2F78FDA-8951-9337-F133-D37FB295F549}"/>
              </a:ext>
            </a:extLst>
          </p:cNvPr>
          <p:cNvSpPr/>
          <p:nvPr/>
        </p:nvSpPr>
        <p:spPr>
          <a:xfrm>
            <a:off x="280416" y="383863"/>
            <a:ext cx="1981200" cy="1609714"/>
          </a:xfrm>
          <a:custGeom>
            <a:avLst/>
            <a:gdLst>
              <a:gd name="connsiteX0" fmla="*/ 4876800 w 4876800"/>
              <a:gd name="connsiteY0" fmla="*/ 469087 h 3962400"/>
              <a:gd name="connsiteX1" fmla="*/ 4300728 w 4876800"/>
              <a:gd name="connsiteY1" fmla="*/ 626974 h 3962400"/>
              <a:gd name="connsiteX2" fmla="*/ 4740555 w 4876800"/>
              <a:gd name="connsiteY2" fmla="*/ 74371 h 3962400"/>
              <a:gd name="connsiteX3" fmla="*/ 4106570 w 4876800"/>
              <a:gd name="connsiteY3" fmla="*/ 316382 h 3962400"/>
              <a:gd name="connsiteX4" fmla="*/ 3376270 w 4876800"/>
              <a:gd name="connsiteY4" fmla="*/ 0 h 3962400"/>
              <a:gd name="connsiteX5" fmla="*/ 2377135 w 4876800"/>
              <a:gd name="connsiteY5" fmla="*/ 1000049 h 3962400"/>
              <a:gd name="connsiteX6" fmla="*/ 2400300 w 4876800"/>
              <a:gd name="connsiteY6" fmla="*/ 1228039 h 3962400"/>
              <a:gd name="connsiteX7" fmla="*/ 339547 w 4876800"/>
              <a:gd name="connsiteY7" fmla="*/ 182270 h 3962400"/>
              <a:gd name="connsiteX8" fmla="*/ 202692 w 4876800"/>
              <a:gd name="connsiteY8" fmla="*/ 687629 h 3962400"/>
              <a:gd name="connsiteX9" fmla="*/ 646786 w 4876800"/>
              <a:gd name="connsiteY9" fmla="*/ 1518514 h 3962400"/>
              <a:gd name="connsiteX10" fmla="*/ 195072 w 4876800"/>
              <a:gd name="connsiteY10" fmla="*/ 1395374 h 3962400"/>
              <a:gd name="connsiteX11" fmla="*/ 195072 w 4876800"/>
              <a:gd name="connsiteY11" fmla="*/ 1406347 h 3962400"/>
              <a:gd name="connsiteX12" fmla="*/ 996086 w 4876800"/>
              <a:gd name="connsiteY12" fmla="*/ 2388718 h 3962400"/>
              <a:gd name="connsiteX13" fmla="*/ 733958 w 4876800"/>
              <a:gd name="connsiteY13" fmla="*/ 2421636 h 3962400"/>
              <a:gd name="connsiteX14" fmla="*/ 544678 w 4876800"/>
              <a:gd name="connsiteY14" fmla="*/ 2404567 h 3962400"/>
              <a:gd name="connsiteX15" fmla="*/ 1478890 w 4876800"/>
              <a:gd name="connsiteY15" fmla="*/ 3101035 h 3962400"/>
              <a:gd name="connsiteX16" fmla="*/ 239268 w 4876800"/>
              <a:gd name="connsiteY16" fmla="*/ 3527451 h 3962400"/>
              <a:gd name="connsiteX17" fmla="*/ 0 w 4876800"/>
              <a:gd name="connsiteY17" fmla="*/ 3513734 h 3962400"/>
              <a:gd name="connsiteX18" fmla="*/ 1533754 w 4876800"/>
              <a:gd name="connsiteY18" fmla="*/ 3962400 h 3962400"/>
              <a:gd name="connsiteX19" fmla="*/ 4379367 w 4876800"/>
              <a:gd name="connsiteY19" fmla="*/ 1117397 h 3962400"/>
              <a:gd name="connsiteX20" fmla="*/ 4375709 w 4876800"/>
              <a:gd name="connsiteY20" fmla="*/ 988162 h 3962400"/>
              <a:gd name="connsiteX21" fmla="*/ 4876800 w 4876800"/>
              <a:gd name="connsiteY21" fmla="*/ 469087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76800" h="3962400">
                <a:moveTo>
                  <a:pt x="4876800" y="469087"/>
                </a:moveTo>
                <a:cubicBezTo>
                  <a:pt x="4695444" y="548640"/>
                  <a:pt x="4502201" y="601370"/>
                  <a:pt x="4300728" y="626974"/>
                </a:cubicBezTo>
                <a:cubicBezTo>
                  <a:pt x="4507992" y="503225"/>
                  <a:pt x="4666183" y="308762"/>
                  <a:pt x="4740555" y="74371"/>
                </a:cubicBezTo>
                <a:cubicBezTo>
                  <a:pt x="4547311" y="189586"/>
                  <a:pt x="4333951" y="270967"/>
                  <a:pt x="4106570" y="316382"/>
                </a:cubicBezTo>
                <a:cubicBezTo>
                  <a:pt x="3923081" y="121006"/>
                  <a:pt x="3661562" y="0"/>
                  <a:pt x="3376270" y="0"/>
                </a:cubicBezTo>
                <a:cubicBezTo>
                  <a:pt x="2822753" y="0"/>
                  <a:pt x="2377135" y="449275"/>
                  <a:pt x="2377135" y="1000049"/>
                </a:cubicBezTo>
                <a:cubicBezTo>
                  <a:pt x="2377135" y="1079297"/>
                  <a:pt x="2383841" y="1155497"/>
                  <a:pt x="2400300" y="1228039"/>
                </a:cubicBezTo>
                <a:cubicBezTo>
                  <a:pt x="1569110" y="1187501"/>
                  <a:pt x="833628" y="789127"/>
                  <a:pt x="339547" y="182270"/>
                </a:cubicBezTo>
                <a:cubicBezTo>
                  <a:pt x="253289" y="331927"/>
                  <a:pt x="202692" y="503225"/>
                  <a:pt x="202692" y="687629"/>
                </a:cubicBezTo>
                <a:cubicBezTo>
                  <a:pt x="202692" y="1033882"/>
                  <a:pt x="381000" y="1340815"/>
                  <a:pt x="646786" y="1518514"/>
                </a:cubicBezTo>
                <a:cubicBezTo>
                  <a:pt x="486156" y="1515466"/>
                  <a:pt x="328574" y="1468831"/>
                  <a:pt x="195072" y="1395374"/>
                </a:cubicBezTo>
                <a:cubicBezTo>
                  <a:pt x="195072" y="1398422"/>
                  <a:pt x="195072" y="1402385"/>
                  <a:pt x="195072" y="1406347"/>
                </a:cubicBezTo>
                <a:cubicBezTo>
                  <a:pt x="195072" y="1892199"/>
                  <a:pt x="541630" y="2295754"/>
                  <a:pt x="996086" y="2388718"/>
                </a:cubicBezTo>
                <a:cubicBezTo>
                  <a:pt x="914705" y="2410968"/>
                  <a:pt x="826008" y="2421636"/>
                  <a:pt x="733958" y="2421636"/>
                </a:cubicBezTo>
                <a:cubicBezTo>
                  <a:pt x="669950" y="2421636"/>
                  <a:pt x="605333" y="2417978"/>
                  <a:pt x="544678" y="2404567"/>
                </a:cubicBezTo>
                <a:cubicBezTo>
                  <a:pt x="674218" y="2800502"/>
                  <a:pt x="1041806" y="3091586"/>
                  <a:pt x="1478890" y="3101035"/>
                </a:cubicBezTo>
                <a:cubicBezTo>
                  <a:pt x="1138733" y="3367126"/>
                  <a:pt x="706831" y="3527451"/>
                  <a:pt x="239268" y="3527451"/>
                </a:cubicBezTo>
                <a:cubicBezTo>
                  <a:pt x="157277" y="3527451"/>
                  <a:pt x="78638" y="3523793"/>
                  <a:pt x="0" y="3513734"/>
                </a:cubicBezTo>
                <a:cubicBezTo>
                  <a:pt x="442874" y="3799332"/>
                  <a:pt x="967740" y="3962400"/>
                  <a:pt x="1533754" y="3962400"/>
                </a:cubicBezTo>
                <a:cubicBezTo>
                  <a:pt x="3373526" y="3962400"/>
                  <a:pt x="4379367" y="2438400"/>
                  <a:pt x="4379367" y="1117397"/>
                </a:cubicBezTo>
                <a:cubicBezTo>
                  <a:pt x="4379367" y="1073201"/>
                  <a:pt x="4377843" y="1030529"/>
                  <a:pt x="4375709" y="988162"/>
                </a:cubicBezTo>
                <a:cubicBezTo>
                  <a:pt x="4574134" y="847344"/>
                  <a:pt x="4740859" y="671474"/>
                  <a:pt x="4876800" y="4690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5CB79-74CE-4543-3CDD-A26FFBEC1ACA}"/>
              </a:ext>
            </a:extLst>
          </p:cNvPr>
          <p:cNvSpPr txBox="1"/>
          <p:nvPr/>
        </p:nvSpPr>
        <p:spPr>
          <a:xfrm>
            <a:off x="874776" y="2150236"/>
            <a:ext cx="58155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Analisis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Perbandingan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Label Hate Speech dan Abusive Serta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Jumlah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Karakter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dan Kata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Tiap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Twit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Menggunakan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Analisis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Deskriptif</a:t>
            </a:r>
            <a:endParaRPr lang="en-ID" sz="36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CD40D-99CF-2FD5-0F26-BE8499C3CF46}"/>
              </a:ext>
            </a:extLst>
          </p:cNvPr>
          <p:cNvSpPr txBox="1"/>
          <p:nvPr/>
        </p:nvSpPr>
        <p:spPr>
          <a:xfrm>
            <a:off x="280416" y="5908293"/>
            <a:ext cx="5815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Reza Fakhrurrozi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Binar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Academy)</a:t>
            </a:r>
            <a:endParaRPr lang="en-ID" sz="240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54846-D068-2C64-D541-F78E6DF3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30" y="179324"/>
            <a:ext cx="10031730" cy="6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0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320EC2-9926-F341-F834-DC879787616C}"/>
              </a:ext>
            </a:extLst>
          </p:cNvPr>
          <p:cNvSpPr txBox="1"/>
          <p:nvPr/>
        </p:nvSpPr>
        <p:spPr>
          <a:xfrm>
            <a:off x="7551069" y="3953188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@Rumusan </a:t>
            </a:r>
            <a:r>
              <a:rPr lang="en-US" dirty="0" err="1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Masalah</a:t>
            </a:r>
            <a:endParaRPr lang="en-US" dirty="0">
              <a:solidFill>
                <a:srgbClr val="74797E"/>
              </a:solidFill>
              <a:latin typeface="Segoe UI" panose="020B0502040204020203" pitchFamily="34" charset="0"/>
              <a:ea typeface="Inter" panose="02000503000000020004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EE98E-C814-E3AE-984B-EE85FF21C4CA}"/>
              </a:ext>
            </a:extLst>
          </p:cNvPr>
          <p:cNvSpPr txBox="1"/>
          <p:nvPr/>
        </p:nvSpPr>
        <p:spPr>
          <a:xfrm>
            <a:off x="7547024" y="4322520"/>
            <a:ext cx="4509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400" dirty="0" err="1"/>
              <a:t>Berapa</a:t>
            </a:r>
            <a:r>
              <a:rPr lang="en-ID" sz="1400" dirty="0"/>
              <a:t> </a:t>
            </a:r>
            <a:r>
              <a:rPr lang="en-ID" sz="1400" dirty="0" err="1"/>
              <a:t>banyak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</a:t>
            </a:r>
            <a:r>
              <a:rPr lang="en-ID" sz="1400" dirty="0" err="1"/>
              <a:t>atau</a:t>
            </a:r>
            <a:r>
              <a:rPr lang="en-ID" sz="1400" dirty="0"/>
              <a:t> </a:t>
            </a:r>
            <a:r>
              <a:rPr lang="en-ID" sz="1400" dirty="0" err="1"/>
              <a:t>perbandingan</a:t>
            </a:r>
            <a:r>
              <a:rPr lang="en-ID" sz="1400" dirty="0"/>
              <a:t> twit yang </a:t>
            </a:r>
            <a:r>
              <a:rPr lang="en-ID" sz="1400" dirty="0" err="1"/>
              <a:t>mengandung</a:t>
            </a:r>
            <a:r>
              <a:rPr lang="en-ID" sz="1400" dirty="0"/>
              <a:t> kata-kata </a:t>
            </a:r>
            <a:r>
              <a:rPr lang="en-ID" sz="1400" dirty="0" err="1"/>
              <a:t>kasar</a:t>
            </a:r>
            <a:r>
              <a:rPr lang="en-ID" sz="1400" dirty="0"/>
              <a:t> dan </a:t>
            </a:r>
            <a:r>
              <a:rPr lang="en-ID" sz="1400" dirty="0" err="1"/>
              <a:t>ujaran</a:t>
            </a:r>
            <a:r>
              <a:rPr lang="en-ID" sz="1400" dirty="0"/>
              <a:t> </a:t>
            </a:r>
            <a:r>
              <a:rPr lang="en-ID" sz="1400" dirty="0" err="1"/>
              <a:t>kebencian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keseluruhan</a:t>
            </a:r>
            <a:r>
              <a:rPr lang="en-ID" sz="1400" dirty="0"/>
              <a:t> tweet yang </a:t>
            </a:r>
            <a:r>
              <a:rPr lang="en-ID" sz="1400" dirty="0" err="1"/>
              <a:t>ada</a:t>
            </a:r>
            <a:r>
              <a:rPr lang="en-ID" sz="1400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400" dirty="0" err="1"/>
              <a:t>Berapa</a:t>
            </a:r>
            <a:r>
              <a:rPr lang="en-ID" sz="1400" dirty="0"/>
              <a:t> </a:t>
            </a:r>
            <a:r>
              <a:rPr lang="en-ID" sz="1400" dirty="0" err="1"/>
              <a:t>kisaran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kata yang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saat</a:t>
            </a:r>
            <a:r>
              <a:rPr lang="en-ID" sz="1400" dirty="0"/>
              <a:t> </a:t>
            </a:r>
            <a:r>
              <a:rPr lang="en-ID" sz="1400" dirty="0" err="1"/>
              <a:t>berkomentar</a:t>
            </a:r>
            <a:r>
              <a:rPr lang="en-ID" sz="1400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400" dirty="0" err="1"/>
              <a:t>Berapa</a:t>
            </a:r>
            <a:r>
              <a:rPr lang="en-ID" sz="1400" dirty="0"/>
              <a:t> </a:t>
            </a:r>
            <a:r>
              <a:rPr lang="en-ID" sz="1400" dirty="0" err="1"/>
              <a:t>kisaran</a:t>
            </a:r>
            <a:r>
              <a:rPr lang="en-ID" sz="1400" dirty="0"/>
              <a:t> </a:t>
            </a:r>
            <a:r>
              <a:rPr lang="en-ID" sz="1400" dirty="0" err="1"/>
              <a:t>panjang</a:t>
            </a:r>
            <a:r>
              <a:rPr lang="en-ID" sz="1400" dirty="0"/>
              <a:t> </a:t>
            </a:r>
            <a:r>
              <a:rPr lang="en-ID" sz="1400" dirty="0" err="1"/>
              <a:t>karakter</a:t>
            </a:r>
            <a:r>
              <a:rPr lang="en-ID" sz="1400" dirty="0"/>
              <a:t> yang </a:t>
            </a:r>
            <a:r>
              <a:rPr lang="en-ID" sz="1400" dirty="0" err="1"/>
              <a:t>dibuat</a:t>
            </a:r>
            <a:r>
              <a:rPr lang="en-ID" sz="1400" dirty="0"/>
              <a:t> </a:t>
            </a:r>
            <a:r>
              <a:rPr lang="en-ID" sz="1400" dirty="0" err="1"/>
              <a:t>saat</a:t>
            </a:r>
            <a:r>
              <a:rPr lang="en-ID" sz="1400" dirty="0"/>
              <a:t> </a:t>
            </a:r>
            <a:r>
              <a:rPr lang="en-ID" sz="1400" dirty="0" err="1"/>
              <a:t>berkomentar</a:t>
            </a:r>
            <a:r>
              <a:rPr lang="en-ID" sz="1400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400" dirty="0" err="1"/>
              <a:t>Apa</a:t>
            </a:r>
            <a:r>
              <a:rPr lang="en-ID" sz="1400" dirty="0"/>
              <a:t> </a:t>
            </a:r>
            <a:r>
              <a:rPr lang="en-ID" sz="1400" dirty="0" err="1"/>
              <a:t>saja</a:t>
            </a:r>
            <a:r>
              <a:rPr lang="en-ID" sz="1400" dirty="0"/>
              <a:t> kata-kata yang </a:t>
            </a:r>
            <a:r>
              <a:rPr lang="en-ID" sz="1400" dirty="0" err="1"/>
              <a:t>sering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pada </a:t>
            </a:r>
            <a:r>
              <a:rPr lang="en-ID" sz="1400" dirty="0" err="1"/>
              <a:t>kumpulan</a:t>
            </a:r>
            <a:r>
              <a:rPr lang="en-ID" sz="1400" dirty="0"/>
              <a:t> twit </a:t>
            </a:r>
            <a:r>
              <a:rPr lang="en-ID" sz="1400" dirty="0" err="1"/>
              <a:t>tersebut</a:t>
            </a:r>
            <a:r>
              <a:rPr lang="en-ID" sz="1400" dirty="0"/>
              <a:t>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3CC3D5-6DFA-2998-46FB-5B18BF58CAB0}"/>
              </a:ext>
            </a:extLst>
          </p:cNvPr>
          <p:cNvSpPr/>
          <p:nvPr/>
        </p:nvSpPr>
        <p:spPr>
          <a:xfrm>
            <a:off x="11563412" y="1288002"/>
            <a:ext cx="237600" cy="44722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994" y="11525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ACE8EE-3913-AEBE-E509-9F692A295D5C}"/>
              </a:ext>
            </a:extLst>
          </p:cNvPr>
          <p:cNvSpPr txBox="1"/>
          <p:nvPr/>
        </p:nvSpPr>
        <p:spPr>
          <a:xfrm>
            <a:off x="2257663" y="1436307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@Latar </a:t>
            </a:r>
            <a:r>
              <a:rPr lang="en-US" dirty="0" err="1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Belakang</a:t>
            </a:r>
            <a:endParaRPr lang="en-US" dirty="0">
              <a:solidFill>
                <a:srgbClr val="74797E"/>
              </a:solidFill>
              <a:latin typeface="Segoe UI" panose="020B0502040204020203" pitchFamily="34" charset="0"/>
              <a:ea typeface="Inter" panose="02000503000000020004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3BD51-C273-B693-50A6-BA7706249346}"/>
              </a:ext>
            </a:extLst>
          </p:cNvPr>
          <p:cNvSpPr txBox="1"/>
          <p:nvPr/>
        </p:nvSpPr>
        <p:spPr>
          <a:xfrm>
            <a:off x="2257663" y="3953188"/>
            <a:ext cx="211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@Tujuan </a:t>
            </a:r>
            <a:r>
              <a:rPr lang="en-US" dirty="0" err="1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Penelitian</a:t>
            </a:r>
            <a:endParaRPr lang="en-US" dirty="0">
              <a:solidFill>
                <a:srgbClr val="74797E"/>
              </a:solidFill>
              <a:latin typeface="Segoe UI" panose="020B0502040204020203" pitchFamily="34" charset="0"/>
              <a:ea typeface="Inter" panose="02000503000000020004" pitchFamily="2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CD13B-5779-EEE4-5300-27D85D5D9F18}"/>
              </a:ext>
            </a:extLst>
          </p:cNvPr>
          <p:cNvSpPr txBox="1"/>
          <p:nvPr/>
        </p:nvSpPr>
        <p:spPr>
          <a:xfrm>
            <a:off x="2257663" y="1827348"/>
            <a:ext cx="96119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Ujaran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kebencian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merupakan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salah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satu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cara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untuk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mengekspresikan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diri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dengan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berbagai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alasan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tetapi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ke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arah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yang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negatif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. Banyak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ujaran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kebencian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bisa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kita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temukan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di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jejaring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media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sosial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, salah </a:t>
            </a:r>
            <a:r>
              <a:rPr lang="en-US" sz="1400" dirty="0" err="1">
                <a:solidFill>
                  <a:srgbClr val="101519"/>
                </a:solidFill>
                <a:cs typeface="Segoe UI" panose="020B0502040204020203" pitchFamily="34" charset="0"/>
              </a:rPr>
              <a:t>satunya</a:t>
            </a:r>
            <a:r>
              <a:rPr lang="en-US" sz="1400" dirty="0">
                <a:solidFill>
                  <a:srgbClr val="101519"/>
                </a:solidFill>
                <a:cs typeface="Segoe UI" panose="020B0502040204020203" pitchFamily="34" charset="0"/>
              </a:rPr>
              <a:t> di Twitter.</a:t>
            </a:r>
          </a:p>
          <a:p>
            <a:endParaRPr lang="en-US" sz="1400" dirty="0">
              <a:solidFill>
                <a:srgbClr val="101519"/>
              </a:solidFill>
              <a:cs typeface="Segoe UI" panose="020B0502040204020203" pitchFamily="34" charset="0"/>
            </a:endParaRPr>
          </a:p>
          <a:p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laporan</a:t>
            </a:r>
            <a:r>
              <a:rPr lang="en-ID" sz="1400" dirty="0"/>
              <a:t> </a:t>
            </a:r>
            <a:r>
              <a:rPr lang="en-ID" sz="1400" dirty="0" err="1"/>
              <a:t>berjudul</a:t>
            </a:r>
            <a:r>
              <a:rPr lang="en-ID" sz="1400" dirty="0"/>
              <a:t> 'Digital Civility Index (DCI)' yang </a:t>
            </a:r>
            <a:r>
              <a:rPr lang="en-ID" sz="1400" dirty="0" err="1"/>
              <a:t>diterbitkan</a:t>
            </a:r>
            <a:r>
              <a:rPr lang="en-ID" sz="1400" dirty="0"/>
              <a:t> oleh Microsoft pada </a:t>
            </a:r>
            <a:r>
              <a:rPr lang="en-ID" sz="1400" dirty="0" err="1"/>
              <a:t>tahun</a:t>
            </a:r>
            <a:r>
              <a:rPr lang="en-ID" sz="1400" dirty="0"/>
              <a:t> 2020, Indonesia </a:t>
            </a:r>
            <a:r>
              <a:rPr lang="en-ID" sz="1400" dirty="0" err="1"/>
              <a:t>menempati</a:t>
            </a:r>
            <a:r>
              <a:rPr lang="en-ID" sz="1400" dirty="0"/>
              <a:t> </a:t>
            </a:r>
            <a:r>
              <a:rPr lang="en-ID" sz="1400" dirty="0" err="1"/>
              <a:t>peringkat</a:t>
            </a:r>
            <a:r>
              <a:rPr lang="en-ID" sz="1400" dirty="0"/>
              <a:t> </a:t>
            </a:r>
            <a:r>
              <a:rPr lang="en-ID" sz="1400" dirty="0" err="1"/>
              <a:t>terendah</a:t>
            </a:r>
            <a:r>
              <a:rPr lang="en-ID" sz="1400" dirty="0"/>
              <a:t> se-Asia Tenggara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tingkat</a:t>
            </a:r>
            <a:r>
              <a:rPr lang="en-ID" sz="1400" dirty="0"/>
              <a:t> </a:t>
            </a:r>
            <a:r>
              <a:rPr lang="en-ID" sz="1400" dirty="0" err="1"/>
              <a:t>kesopanan</a:t>
            </a:r>
            <a:r>
              <a:rPr lang="en-ID" sz="1400" dirty="0"/>
              <a:t> </a:t>
            </a:r>
            <a:r>
              <a:rPr lang="en-ID" sz="1400" dirty="0" err="1"/>
              <a:t>atau</a:t>
            </a:r>
            <a:r>
              <a:rPr lang="en-ID" sz="1400" dirty="0"/>
              <a:t> </a:t>
            </a:r>
            <a:r>
              <a:rPr lang="en-ID" sz="1400" dirty="0" err="1"/>
              <a:t>peringkat</a:t>
            </a:r>
            <a:r>
              <a:rPr lang="en-ID" sz="1400" dirty="0"/>
              <a:t> ke-29 </a:t>
            </a:r>
            <a:r>
              <a:rPr lang="en-ID" sz="1400" dirty="0" err="1"/>
              <a:t>dari</a:t>
            </a:r>
            <a:r>
              <a:rPr lang="en-ID" sz="1400" dirty="0"/>
              <a:t> 32 negara yang </a:t>
            </a:r>
            <a:r>
              <a:rPr lang="en-ID" sz="1400" dirty="0" err="1"/>
              <a:t>disurvei</a:t>
            </a:r>
            <a:r>
              <a:rPr lang="en-ID" sz="1400" dirty="0"/>
              <a:t>.</a:t>
            </a:r>
          </a:p>
          <a:p>
            <a:endParaRPr lang="en-ID" sz="1400" b="0" i="0" dirty="0">
              <a:solidFill>
                <a:srgbClr val="101519"/>
              </a:solidFill>
              <a:effectLst/>
              <a:cs typeface="Segoe UI" panose="020B0502040204020203" pitchFamily="34" charset="0"/>
            </a:endParaRPr>
          </a:p>
          <a:p>
            <a:r>
              <a:rPr lang="en-ID" sz="1400" dirty="0"/>
              <a:t>Indonesia juga </a:t>
            </a:r>
            <a:r>
              <a:rPr lang="en-ID" sz="1400" dirty="0" err="1"/>
              <a:t>merupakan</a:t>
            </a:r>
            <a:r>
              <a:rPr lang="en-ID" sz="1400" dirty="0"/>
              <a:t> </a:t>
            </a:r>
            <a:r>
              <a:rPr lang="en-ID" sz="1400" dirty="0" err="1"/>
              <a:t>pengguna</a:t>
            </a:r>
            <a:r>
              <a:rPr lang="en-ID" sz="1400" dirty="0"/>
              <a:t> internet </a:t>
            </a:r>
            <a:r>
              <a:rPr lang="en-ID" sz="1400" dirty="0" err="1"/>
              <a:t>terbanyak</a:t>
            </a:r>
            <a:r>
              <a:rPr lang="en-ID" sz="1400" dirty="0"/>
              <a:t> no. 4 di dunia dan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pengguna</a:t>
            </a:r>
            <a:r>
              <a:rPr lang="en-ID" sz="1400" dirty="0"/>
              <a:t> media </a:t>
            </a:r>
            <a:r>
              <a:rPr lang="en-ID" sz="1400" dirty="0" err="1"/>
              <a:t>sosial</a:t>
            </a:r>
            <a:r>
              <a:rPr lang="en-ID" sz="1400" dirty="0"/>
              <a:t> Indonesia </a:t>
            </a:r>
            <a:r>
              <a:rPr lang="en-ID" sz="1400" dirty="0" err="1"/>
              <a:t>masuk</a:t>
            </a:r>
            <a:r>
              <a:rPr lang="en-ID" sz="1400" dirty="0"/>
              <a:t> 5 </a:t>
            </a:r>
            <a:r>
              <a:rPr lang="en-ID" sz="1400" dirty="0" err="1"/>
              <a:t>besar</a:t>
            </a:r>
            <a:r>
              <a:rPr lang="en-ID" sz="1400" dirty="0"/>
              <a:t> di dunia. </a:t>
            </a:r>
            <a:r>
              <a:rPr lang="en-ID" sz="1400" dirty="0" err="1"/>
              <a:t>Berdasarkan</a:t>
            </a:r>
            <a:r>
              <a:rPr lang="en-ID" sz="1400" dirty="0"/>
              <a:t> </a:t>
            </a:r>
            <a:r>
              <a:rPr lang="en-ID" sz="1400" dirty="0" err="1"/>
              <a:t>pernyataan</a:t>
            </a:r>
            <a:r>
              <a:rPr lang="en-ID" sz="1400" dirty="0"/>
              <a:t> </a:t>
            </a:r>
            <a:r>
              <a:rPr lang="en-ID" sz="1400" dirty="0" err="1"/>
              <a:t>diatas</a:t>
            </a:r>
            <a:r>
              <a:rPr lang="en-ID" sz="1400" dirty="0"/>
              <a:t>,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kecendrungan</a:t>
            </a:r>
            <a:r>
              <a:rPr lang="en-ID" sz="1400" dirty="0"/>
              <a:t> </a:t>
            </a:r>
            <a:r>
              <a:rPr lang="en-ID" sz="1400" dirty="0" err="1"/>
              <a:t>pengguna</a:t>
            </a:r>
            <a:r>
              <a:rPr lang="en-ID" sz="1400" dirty="0"/>
              <a:t> media </a:t>
            </a:r>
            <a:r>
              <a:rPr lang="en-ID" sz="1400" dirty="0" err="1"/>
              <a:t>sosial</a:t>
            </a:r>
            <a:r>
              <a:rPr lang="en-ID" sz="1400" dirty="0"/>
              <a:t> di Indonesia </a:t>
            </a:r>
            <a:r>
              <a:rPr lang="en-ID" sz="1400" dirty="0" err="1"/>
              <a:t>aktif</a:t>
            </a:r>
            <a:r>
              <a:rPr lang="en-ID" sz="1400" dirty="0"/>
              <a:t> </a:t>
            </a:r>
            <a:r>
              <a:rPr lang="en-ID" sz="1400" dirty="0" err="1"/>
              <a:t>berkomentar</a:t>
            </a:r>
            <a:r>
              <a:rPr lang="en-ID" sz="1400" dirty="0"/>
              <a:t> di dunia maya.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B382DA-4083-5AF4-C3A2-5352E139E8E0}"/>
              </a:ext>
            </a:extLst>
          </p:cNvPr>
          <p:cNvSpPr/>
          <p:nvPr/>
        </p:nvSpPr>
        <p:spPr>
          <a:xfrm>
            <a:off x="2257663" y="933332"/>
            <a:ext cx="2607380" cy="467043"/>
          </a:xfrm>
          <a:prstGeom prst="roundRect">
            <a:avLst/>
          </a:prstGeom>
          <a:solidFill>
            <a:srgbClr val="1D9B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Pendahuluan</a:t>
            </a:r>
            <a:endParaRPr lang="en-IN" sz="3000" dirty="0">
              <a:solidFill>
                <a:srgbClr val="101519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66334-1E05-4F28-323A-A8F1B69F0B75}"/>
              </a:ext>
            </a:extLst>
          </p:cNvPr>
          <p:cNvSpPr txBox="1"/>
          <p:nvPr/>
        </p:nvSpPr>
        <p:spPr>
          <a:xfrm>
            <a:off x="2257663" y="4322520"/>
            <a:ext cx="4509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400" dirty="0" err="1"/>
              <a:t>Mengetahui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</a:t>
            </a:r>
            <a:r>
              <a:rPr lang="en-ID" sz="1400" dirty="0" err="1"/>
              <a:t>perbandingan</a:t>
            </a:r>
            <a:r>
              <a:rPr lang="en-ID" sz="1400" dirty="0"/>
              <a:t> twit </a:t>
            </a:r>
            <a:r>
              <a:rPr lang="en-ID" sz="1400" dirty="0" err="1"/>
              <a:t>berlabel</a:t>
            </a:r>
            <a:r>
              <a:rPr lang="en-ID" sz="1400" dirty="0"/>
              <a:t> </a:t>
            </a:r>
            <a:r>
              <a:rPr lang="en-ID" sz="1400" dirty="0" err="1"/>
              <a:t>negatif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twit </a:t>
            </a:r>
            <a:r>
              <a:rPr lang="en-ID" sz="1400" dirty="0" err="1"/>
              <a:t>berlabel</a:t>
            </a:r>
            <a:r>
              <a:rPr lang="en-ID" sz="1400" dirty="0"/>
              <a:t> </a:t>
            </a:r>
            <a:r>
              <a:rPr lang="en-ID" sz="1400" dirty="0" err="1"/>
              <a:t>netral</a:t>
            </a:r>
            <a:r>
              <a:rPr lang="en-ID" sz="14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400" dirty="0" err="1"/>
              <a:t>Menganalisis</a:t>
            </a:r>
            <a:r>
              <a:rPr lang="en-ID" sz="1400" dirty="0"/>
              <a:t> </a:t>
            </a:r>
            <a:r>
              <a:rPr lang="en-ID" sz="1400" dirty="0" err="1"/>
              <a:t>kecenderungan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kata dan </a:t>
            </a:r>
            <a:r>
              <a:rPr lang="en-ID" sz="1400" dirty="0" err="1"/>
              <a:t>panjang</a:t>
            </a:r>
            <a:r>
              <a:rPr lang="en-ID" sz="1400" dirty="0"/>
              <a:t> </a:t>
            </a:r>
            <a:r>
              <a:rPr lang="en-ID" sz="1400" dirty="0" err="1"/>
              <a:t>karakter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tiap</a:t>
            </a:r>
            <a:r>
              <a:rPr lang="en-ID" sz="1400" dirty="0"/>
              <a:t> </a:t>
            </a:r>
            <a:r>
              <a:rPr lang="en-ID" sz="1400" dirty="0" err="1"/>
              <a:t>komentar</a:t>
            </a:r>
            <a:r>
              <a:rPr lang="en-ID" sz="1400" dirty="0"/>
              <a:t> twit.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400" dirty="0" err="1"/>
              <a:t>Mengetahui</a:t>
            </a:r>
            <a:r>
              <a:rPr lang="en-ID" sz="1400" dirty="0"/>
              <a:t> kata-kata yang </a:t>
            </a:r>
            <a:r>
              <a:rPr lang="en-ID" sz="1400" dirty="0" err="1"/>
              <a:t>muncul</a:t>
            </a:r>
            <a:r>
              <a:rPr lang="en-ID" sz="1400" dirty="0"/>
              <a:t> di </a:t>
            </a:r>
            <a:r>
              <a:rPr lang="en-ID" sz="1400" dirty="0" err="1"/>
              <a:t>setiap</a:t>
            </a:r>
            <a:r>
              <a:rPr lang="en-ID" sz="1400" dirty="0"/>
              <a:t> twit.</a:t>
            </a:r>
          </a:p>
        </p:txBody>
      </p:sp>
    </p:spTree>
    <p:extLst>
      <p:ext uri="{BB962C8B-B14F-4D97-AF65-F5344CB8AC3E}">
        <p14:creationId xmlns:p14="http://schemas.microsoft.com/office/powerpoint/2010/main" val="369967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41EE98E-C814-E3AE-984B-EE85FF21C4CA}"/>
              </a:ext>
            </a:extLst>
          </p:cNvPr>
          <p:cNvSpPr txBox="1"/>
          <p:nvPr/>
        </p:nvSpPr>
        <p:spPr>
          <a:xfrm>
            <a:off x="6604852" y="1828562"/>
            <a:ext cx="48342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2400" dirty="0"/>
              <a:t>Dataset </a:t>
            </a:r>
            <a:r>
              <a:rPr lang="en-ID" sz="2400" dirty="0" err="1"/>
              <a:t>diambil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Kaggle, </a:t>
            </a:r>
            <a:r>
              <a:rPr lang="en-ID" sz="2400" dirty="0" err="1"/>
              <a:t>dipublikasikan</a:t>
            </a:r>
            <a:r>
              <a:rPr lang="en-ID" sz="2400" dirty="0"/>
              <a:t> oleh Muhammad </a:t>
            </a:r>
            <a:r>
              <a:rPr lang="en-ID" sz="2400" dirty="0" err="1"/>
              <a:t>Okky</a:t>
            </a:r>
            <a:r>
              <a:rPr lang="en-ID" sz="2400" dirty="0"/>
              <a:t> dan Indra Budi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2400" dirty="0"/>
              <a:t>Dataset </a:t>
            </a:r>
            <a:r>
              <a:rPr lang="en-ID" sz="2400" dirty="0" err="1"/>
              <a:t>terdiri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13169 row dan 13 column yang </a:t>
            </a:r>
            <a:r>
              <a:rPr lang="en-ID" sz="2400" dirty="0" err="1"/>
              <a:t>berisikan</a:t>
            </a:r>
            <a:r>
              <a:rPr lang="en-ID" sz="2400" dirty="0"/>
              <a:t> twit </a:t>
            </a:r>
            <a:r>
              <a:rPr lang="en-ID" sz="2400" dirty="0" err="1"/>
              <a:t>berbahasa</a:t>
            </a:r>
            <a:r>
              <a:rPr lang="en-ID" sz="2400" dirty="0"/>
              <a:t> Indonesia </a:t>
            </a:r>
            <a:r>
              <a:rPr lang="en-ID" sz="2400" dirty="0" err="1"/>
              <a:t>serta</a:t>
            </a:r>
            <a:r>
              <a:rPr lang="en-ID" sz="2400" dirty="0"/>
              <a:t> </a:t>
            </a:r>
            <a:r>
              <a:rPr lang="en-ID" sz="2400" dirty="0" err="1"/>
              <a:t>klasifikasinya</a:t>
            </a:r>
            <a:endParaRPr lang="en-ID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terdapat</a:t>
            </a:r>
            <a:r>
              <a:rPr lang="en-ID" sz="2400" dirty="0"/>
              <a:t> missing values </a:t>
            </a:r>
            <a:r>
              <a:rPr lang="en-ID" sz="2400" dirty="0" err="1"/>
              <a:t>dalam</a:t>
            </a:r>
            <a:r>
              <a:rPr lang="en-ID" sz="2400" dirty="0"/>
              <a:t>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2400" dirty="0" err="1"/>
              <a:t>Terdapat</a:t>
            </a:r>
            <a:r>
              <a:rPr lang="en-ID" sz="2400" dirty="0"/>
              <a:t> 125 </a:t>
            </a:r>
            <a:r>
              <a:rPr lang="en-ID" sz="2400" dirty="0" err="1"/>
              <a:t>duplikat</a:t>
            </a:r>
            <a:r>
              <a:rPr lang="en-ID" sz="2400" dirty="0"/>
              <a:t> data dan </a:t>
            </a:r>
            <a:r>
              <a:rPr lang="en-ID" sz="2400" dirty="0" err="1"/>
              <a:t>duplikat</a:t>
            </a:r>
            <a:r>
              <a:rPr lang="en-ID" sz="2400" dirty="0"/>
              <a:t> data </a:t>
            </a:r>
            <a:r>
              <a:rPr lang="en-ID" sz="2400" dirty="0" err="1"/>
              <a:t>sudah</a:t>
            </a:r>
            <a:r>
              <a:rPr lang="en-ID" sz="2400" dirty="0"/>
              <a:t> di </a:t>
            </a:r>
            <a:r>
              <a:rPr lang="en-ID" sz="2400" dirty="0" err="1"/>
              <a:t>hilangkan</a:t>
            </a:r>
            <a:r>
              <a:rPr lang="en-ID" sz="2400" dirty="0"/>
              <a:t> (</a:t>
            </a:r>
            <a:r>
              <a:rPr lang="en-ID" sz="2400" dirty="0" err="1"/>
              <a:t>dari</a:t>
            </a:r>
            <a:r>
              <a:rPr lang="en-ID" sz="2400" dirty="0"/>
              <a:t> 13169 data </a:t>
            </a:r>
            <a:r>
              <a:rPr lang="en-ID" sz="2400" dirty="0" err="1"/>
              <a:t>menjadi</a:t>
            </a:r>
            <a:r>
              <a:rPr lang="en-ID" sz="2400" dirty="0"/>
              <a:t> 13044 data)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3CC3D5-6DFA-2998-46FB-5B18BF58CAB0}"/>
              </a:ext>
            </a:extLst>
          </p:cNvPr>
          <p:cNvSpPr/>
          <p:nvPr/>
        </p:nvSpPr>
        <p:spPr>
          <a:xfrm>
            <a:off x="11563412" y="1288002"/>
            <a:ext cx="237600" cy="44722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994" y="11525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ACE8EE-3913-AEBE-E509-9F692A295D5C}"/>
              </a:ext>
            </a:extLst>
          </p:cNvPr>
          <p:cNvSpPr txBox="1"/>
          <p:nvPr/>
        </p:nvSpPr>
        <p:spPr>
          <a:xfrm>
            <a:off x="2257663" y="143630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@Deskripsi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FF85E9-C148-B58F-A332-100D6A89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64" y="1790008"/>
            <a:ext cx="3577967" cy="3976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5D9FEA-300A-D184-B7D8-BEC0A93D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0" y="5766378"/>
            <a:ext cx="2781443" cy="78109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E722C35-922C-BC0B-CA3B-2EDD7BB23248}"/>
              </a:ext>
            </a:extLst>
          </p:cNvPr>
          <p:cNvSpPr/>
          <p:nvPr/>
        </p:nvSpPr>
        <p:spPr>
          <a:xfrm>
            <a:off x="2257662" y="933332"/>
            <a:ext cx="3484769" cy="467043"/>
          </a:xfrm>
          <a:prstGeom prst="roundRect">
            <a:avLst/>
          </a:prstGeom>
          <a:solidFill>
            <a:srgbClr val="1D9B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Metode</a:t>
            </a:r>
            <a:r>
              <a:rPr lang="en-US" sz="3000" dirty="0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 </a:t>
            </a:r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Penelitian</a:t>
            </a:r>
            <a:endParaRPr lang="en-IN" sz="3000" dirty="0">
              <a:solidFill>
                <a:srgbClr val="101519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533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3CC3D5-6DFA-2998-46FB-5B18BF58CAB0}"/>
              </a:ext>
            </a:extLst>
          </p:cNvPr>
          <p:cNvSpPr/>
          <p:nvPr/>
        </p:nvSpPr>
        <p:spPr>
          <a:xfrm>
            <a:off x="11563412" y="1288002"/>
            <a:ext cx="237600" cy="44722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994" y="11525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ACE8EE-3913-AEBE-E509-9F692A295D5C}"/>
              </a:ext>
            </a:extLst>
          </p:cNvPr>
          <p:cNvSpPr txBox="1"/>
          <p:nvPr/>
        </p:nvSpPr>
        <p:spPr>
          <a:xfrm>
            <a:off x="2257663" y="1436307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@Analisis Data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6D6959-124A-ADEB-A705-49B60BFCD99B}"/>
              </a:ext>
            </a:extLst>
          </p:cNvPr>
          <p:cNvSpPr/>
          <p:nvPr/>
        </p:nvSpPr>
        <p:spPr>
          <a:xfrm>
            <a:off x="2257662" y="933332"/>
            <a:ext cx="3484769" cy="467043"/>
          </a:xfrm>
          <a:prstGeom prst="roundRect">
            <a:avLst/>
          </a:prstGeom>
          <a:solidFill>
            <a:srgbClr val="1D9B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Metode</a:t>
            </a:r>
            <a:r>
              <a:rPr lang="en-US" sz="3000" dirty="0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 </a:t>
            </a:r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Penelitian</a:t>
            </a:r>
            <a:endParaRPr lang="en-IN" sz="3000" dirty="0">
              <a:solidFill>
                <a:srgbClr val="101519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9A58E-CCEF-7F58-EEF2-DA91A508C00D}"/>
              </a:ext>
            </a:extLst>
          </p:cNvPr>
          <p:cNvSpPr txBox="1"/>
          <p:nvPr/>
        </p:nvSpPr>
        <p:spPr>
          <a:xfrm>
            <a:off x="7060951" y="2828835"/>
            <a:ext cx="4834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cleansing dan </a:t>
            </a:r>
            <a:r>
              <a:rPr lang="en-US" sz="2400" dirty="0" err="1"/>
              <a:t>cek</a:t>
            </a:r>
            <a:r>
              <a:rPr lang="en-US" sz="2400" dirty="0"/>
              <a:t> </a:t>
            </a:r>
            <a:r>
              <a:rPr lang="en-US" sz="2400" dirty="0" err="1"/>
              <a:t>duplikasi</a:t>
            </a:r>
            <a:r>
              <a:rPr lang="en-US" sz="2400" dirty="0"/>
              <a:t> data, </a:t>
            </a:r>
            <a:r>
              <a:rPr lang="en-US" sz="2400" dirty="0" err="1"/>
              <a:t>terdapat</a:t>
            </a:r>
            <a:r>
              <a:rPr lang="en-US" sz="2400" dirty="0"/>
              <a:t> total 7099 </a:t>
            </a:r>
            <a:r>
              <a:rPr lang="en-US" sz="2400" dirty="0" err="1"/>
              <a:t>atau</a:t>
            </a:r>
            <a:r>
              <a:rPr lang="en-US" sz="2400" dirty="0"/>
              <a:t> 55.5% twit </a:t>
            </a:r>
            <a:r>
              <a:rPr lang="en-US" sz="2400" dirty="0" err="1"/>
              <a:t>negatif</a:t>
            </a: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 err="1"/>
              <a:t>Terdapat</a:t>
            </a:r>
            <a:r>
              <a:rPr lang="en-US" sz="2400" dirty="0"/>
              <a:t> 5684 </a:t>
            </a:r>
            <a:r>
              <a:rPr lang="en-US" sz="2400" dirty="0" err="1"/>
              <a:t>atau</a:t>
            </a:r>
            <a:r>
              <a:rPr lang="en-US" sz="2400" dirty="0"/>
              <a:t> 44.5% twit </a:t>
            </a:r>
            <a:r>
              <a:rPr lang="en-US" sz="2400" dirty="0" err="1"/>
              <a:t>netral</a:t>
            </a:r>
            <a:endParaRPr lang="en-ID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B54F9-C412-34B2-0C69-82171A033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93" y="1850715"/>
            <a:ext cx="4527607" cy="3159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415C20-950A-AF9A-779E-B134C5AF1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62" y="4964547"/>
            <a:ext cx="3797495" cy="154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8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3CC3D5-6DFA-2998-46FB-5B18BF58CAB0}"/>
              </a:ext>
            </a:extLst>
          </p:cNvPr>
          <p:cNvSpPr/>
          <p:nvPr/>
        </p:nvSpPr>
        <p:spPr>
          <a:xfrm>
            <a:off x="11563412" y="1288002"/>
            <a:ext cx="237600" cy="44722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994" y="11525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ACE8EE-3913-AEBE-E509-9F692A295D5C}"/>
              </a:ext>
            </a:extLst>
          </p:cNvPr>
          <p:cNvSpPr txBox="1"/>
          <p:nvPr/>
        </p:nvSpPr>
        <p:spPr>
          <a:xfrm>
            <a:off x="2243403" y="1472239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@Analisis Data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6D6959-124A-ADEB-A705-49B60BFCD99B}"/>
              </a:ext>
            </a:extLst>
          </p:cNvPr>
          <p:cNvSpPr/>
          <p:nvPr/>
        </p:nvSpPr>
        <p:spPr>
          <a:xfrm>
            <a:off x="2257662" y="933332"/>
            <a:ext cx="3484769" cy="467043"/>
          </a:xfrm>
          <a:prstGeom prst="roundRect">
            <a:avLst/>
          </a:prstGeom>
          <a:solidFill>
            <a:srgbClr val="1D9B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Metode</a:t>
            </a:r>
            <a:r>
              <a:rPr lang="en-US" sz="3000" dirty="0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 </a:t>
            </a:r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Penelitian</a:t>
            </a:r>
            <a:endParaRPr lang="en-IN" sz="3000" dirty="0">
              <a:solidFill>
                <a:srgbClr val="101519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4DC0E67-3C89-1301-63A6-600CC8642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992899"/>
              </p:ext>
            </p:extLst>
          </p:nvPr>
        </p:nvGraphicFramePr>
        <p:xfrm>
          <a:off x="7298745" y="567627"/>
          <a:ext cx="4085535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845">
                  <a:extLst>
                    <a:ext uri="{9D8B030D-6E8A-4147-A177-3AD203B41FA5}">
                      <a16:colId xmlns:a16="http://schemas.microsoft.com/office/drawing/2014/main" val="898042852"/>
                    </a:ext>
                  </a:extLst>
                </a:gridCol>
                <a:gridCol w="1361845">
                  <a:extLst>
                    <a:ext uri="{9D8B030D-6E8A-4147-A177-3AD203B41FA5}">
                      <a16:colId xmlns:a16="http://schemas.microsoft.com/office/drawing/2014/main" val="2381122839"/>
                    </a:ext>
                  </a:extLst>
                </a:gridCol>
                <a:gridCol w="1361845">
                  <a:extLst>
                    <a:ext uri="{9D8B030D-6E8A-4147-A177-3AD203B41FA5}">
                      <a16:colId xmlns:a16="http://schemas.microsoft.com/office/drawing/2014/main" val="748006371"/>
                    </a:ext>
                  </a:extLst>
                </a:gridCol>
              </a:tblGrid>
              <a:tr h="4843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1" kern="1200" dirty="0">
                          <a:solidFill>
                            <a:schemeClr val="lt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Univariate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Panjang </a:t>
                      </a:r>
                      <a:r>
                        <a:rPr lang="en-US" dirty="0" err="1"/>
                        <a:t>Karakter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Jumlah</a:t>
                      </a:r>
                      <a:r>
                        <a:rPr lang="en-US" dirty="0"/>
                        <a:t> Kata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657537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79.599155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11.504889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553920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68.0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287454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64818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6EA5B4-976E-3729-A1A6-AA387C930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27" y="1913435"/>
            <a:ext cx="5482837" cy="4276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71582-C3F5-566E-EDCC-F49B5AA0B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30" y="2634814"/>
            <a:ext cx="5374964" cy="42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3CC3D5-6DFA-2998-46FB-5B18BF58CAB0}"/>
              </a:ext>
            </a:extLst>
          </p:cNvPr>
          <p:cNvSpPr/>
          <p:nvPr/>
        </p:nvSpPr>
        <p:spPr>
          <a:xfrm>
            <a:off x="11563412" y="1288002"/>
            <a:ext cx="237600" cy="44722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994" y="11525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ACE8EE-3913-AEBE-E509-9F692A295D5C}"/>
              </a:ext>
            </a:extLst>
          </p:cNvPr>
          <p:cNvSpPr txBox="1"/>
          <p:nvPr/>
        </p:nvSpPr>
        <p:spPr>
          <a:xfrm>
            <a:off x="2257663" y="1436307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@Analisis Data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6D6959-124A-ADEB-A705-49B60BFCD99B}"/>
              </a:ext>
            </a:extLst>
          </p:cNvPr>
          <p:cNvSpPr/>
          <p:nvPr/>
        </p:nvSpPr>
        <p:spPr>
          <a:xfrm>
            <a:off x="2257662" y="933332"/>
            <a:ext cx="3484769" cy="467043"/>
          </a:xfrm>
          <a:prstGeom prst="roundRect">
            <a:avLst/>
          </a:prstGeom>
          <a:solidFill>
            <a:srgbClr val="1D9B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Metode</a:t>
            </a:r>
            <a:r>
              <a:rPr lang="en-US" sz="3000" dirty="0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 </a:t>
            </a:r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Penelitian</a:t>
            </a:r>
            <a:endParaRPr lang="en-IN" sz="3000" dirty="0">
              <a:solidFill>
                <a:srgbClr val="101519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E956C11-58C9-024C-4C26-C7EF89421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82178"/>
              </p:ext>
            </p:extLst>
          </p:nvPr>
        </p:nvGraphicFramePr>
        <p:xfrm>
          <a:off x="2257662" y="1841571"/>
          <a:ext cx="812799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703708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462902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584371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1" kern="1200" dirty="0">
                          <a:solidFill>
                            <a:schemeClr val="lt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Bivariate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 </a:t>
                      </a:r>
                      <a:r>
                        <a:rPr lang="en-US" dirty="0" err="1"/>
                        <a:t>Karakter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Jumlah</a:t>
                      </a:r>
                      <a:r>
                        <a:rPr lang="en-US" dirty="0"/>
                        <a:t> Kata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Panjang </a:t>
                      </a:r>
                      <a:r>
                        <a:rPr lang="en-US" dirty="0" err="1"/>
                        <a:t>Karakter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1.000000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0.978579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40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Jumlah</a:t>
                      </a:r>
                      <a:r>
                        <a:rPr lang="en-US" dirty="0"/>
                        <a:t> Kata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0.978579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1.000000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9507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A454E61-BC77-F720-9998-11829FD3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62" y="3032754"/>
            <a:ext cx="4984384" cy="3601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02038C-9386-0B52-5F26-9B767E31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00" y="3127172"/>
            <a:ext cx="3137061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8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999D34-B400-297A-F685-CDA108709ABD}"/>
              </a:ext>
            </a:extLst>
          </p:cNvPr>
          <p:cNvSpPr txBox="1"/>
          <p:nvPr/>
        </p:nvSpPr>
        <p:spPr>
          <a:xfrm>
            <a:off x="1211894" y="1856401"/>
            <a:ext cx="168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@Hate Speech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B63FF9-DCB1-6FD9-0131-982C9F64394A}"/>
              </a:ext>
            </a:extLst>
          </p:cNvPr>
          <p:cNvSpPr/>
          <p:nvPr/>
        </p:nvSpPr>
        <p:spPr>
          <a:xfrm>
            <a:off x="10697100" y="1605628"/>
            <a:ext cx="237600" cy="44722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2" name="Picture Placeholder 51" descr="A picture containing text&#10;&#10;Description automatically generated">
            <a:extLst>
              <a:ext uri="{FF2B5EF4-FFF2-40B4-BE49-F238E27FC236}">
                <a16:creationId xmlns:a16="http://schemas.microsoft.com/office/drawing/2014/main" id="{9B4180D9-93F2-FB86-8E3E-A9B1BF998B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7A54A0DA-CF75-A545-3870-03F63B31E0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9" b="8029"/>
          <a:stretch/>
        </p:blipFill>
        <p:spPr/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4B16149D-07ED-BBF8-953B-A8561092F6D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7" b="8197"/>
          <a:stretch/>
        </p:blipFill>
        <p:spPr/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398BCE8C-2BB8-C90E-6A21-2FA0350F392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" b="8025"/>
          <a:stretch/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AD2D6ECD-2D25-6B08-90E4-DC54229B2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b="7911"/>
          <a:stretch/>
        </p:blipFill>
        <p:spPr/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D4DF74-4AE4-6A39-4DFD-D433FCABF136}"/>
              </a:ext>
            </a:extLst>
          </p:cNvPr>
          <p:cNvCxnSpPr/>
          <p:nvPr/>
        </p:nvCxnSpPr>
        <p:spPr>
          <a:xfrm>
            <a:off x="982780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5390DE-972E-B3B7-E7DF-A8F159BE83B3}"/>
              </a:ext>
            </a:extLst>
          </p:cNvPr>
          <p:cNvSpPr txBox="1"/>
          <p:nvPr/>
        </p:nvSpPr>
        <p:spPr>
          <a:xfrm>
            <a:off x="9730268" y="1900433"/>
            <a:ext cx="120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@Abusive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63138-030A-B743-F8DF-4DEB0A214C06}"/>
              </a:ext>
            </a:extLst>
          </p:cNvPr>
          <p:cNvSpPr txBox="1"/>
          <p:nvPr/>
        </p:nvSpPr>
        <p:spPr>
          <a:xfrm>
            <a:off x="1211894" y="6362700"/>
            <a:ext cx="279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@Hate Speech &amp; Abusive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23B27-648A-0038-5ABF-6B6C05A97445}"/>
              </a:ext>
            </a:extLst>
          </p:cNvPr>
          <p:cNvSpPr txBox="1"/>
          <p:nvPr/>
        </p:nvSpPr>
        <p:spPr>
          <a:xfrm>
            <a:off x="9773805" y="63627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797E"/>
                </a:solidFill>
                <a:latin typeface="Segoe UI" panose="020B0502040204020203" pitchFamily="34" charset="0"/>
                <a:ea typeface="Inter" panose="02000503000000020004" pitchFamily="2" charset="0"/>
                <a:cs typeface="Segoe UI" panose="020B0502040204020203" pitchFamily="34" charset="0"/>
              </a:rPr>
              <a:t>@Neutral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79C665-E986-C4B1-5759-25A4CC110C09}"/>
              </a:ext>
            </a:extLst>
          </p:cNvPr>
          <p:cNvSpPr/>
          <p:nvPr/>
        </p:nvSpPr>
        <p:spPr>
          <a:xfrm>
            <a:off x="1211894" y="1345326"/>
            <a:ext cx="6094162" cy="467043"/>
          </a:xfrm>
          <a:prstGeom prst="roundRect">
            <a:avLst/>
          </a:prstGeom>
          <a:solidFill>
            <a:srgbClr val="1D9B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Kata-Kata Yang </a:t>
            </a:r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Sering</a:t>
            </a:r>
            <a:r>
              <a:rPr lang="en-US" sz="3000" dirty="0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 </a:t>
            </a:r>
            <a:r>
              <a:rPr lang="en-US" sz="3000" dirty="0" err="1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Digunakan</a:t>
            </a:r>
            <a:endParaRPr lang="en-IN" sz="3000" dirty="0">
              <a:solidFill>
                <a:srgbClr val="101519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6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3CC3D5-6DFA-2998-46FB-5B18BF58CAB0}"/>
              </a:ext>
            </a:extLst>
          </p:cNvPr>
          <p:cNvSpPr/>
          <p:nvPr/>
        </p:nvSpPr>
        <p:spPr>
          <a:xfrm>
            <a:off x="11563412" y="1288002"/>
            <a:ext cx="237600" cy="44722"/>
          </a:xfrm>
          <a:custGeom>
            <a:avLst/>
            <a:gdLst>
              <a:gd name="connsiteX0" fmla="*/ 92051 w 101614"/>
              <a:gd name="connsiteY0" fmla="*/ 0 h 19126"/>
              <a:gd name="connsiteX1" fmla="*/ 101614 w 101614"/>
              <a:gd name="connsiteY1" fmla="*/ 9563 h 19126"/>
              <a:gd name="connsiteX2" fmla="*/ 92051 w 101614"/>
              <a:gd name="connsiteY2" fmla="*/ 19126 h 19126"/>
              <a:gd name="connsiteX3" fmla="*/ 82488 w 101614"/>
              <a:gd name="connsiteY3" fmla="*/ 9563 h 19126"/>
              <a:gd name="connsiteX4" fmla="*/ 92051 w 101614"/>
              <a:gd name="connsiteY4" fmla="*/ 0 h 19126"/>
              <a:gd name="connsiteX5" fmla="*/ 51508 w 101614"/>
              <a:gd name="connsiteY5" fmla="*/ 0 h 19126"/>
              <a:gd name="connsiteX6" fmla="*/ 61071 w 101614"/>
              <a:gd name="connsiteY6" fmla="*/ 9563 h 19126"/>
              <a:gd name="connsiteX7" fmla="*/ 51508 w 101614"/>
              <a:gd name="connsiteY7" fmla="*/ 19126 h 19126"/>
              <a:gd name="connsiteX8" fmla="*/ 41945 w 101614"/>
              <a:gd name="connsiteY8" fmla="*/ 9563 h 19126"/>
              <a:gd name="connsiteX9" fmla="*/ 51508 w 101614"/>
              <a:gd name="connsiteY9" fmla="*/ 0 h 19126"/>
              <a:gd name="connsiteX10" fmla="*/ 9563 w 101614"/>
              <a:gd name="connsiteY10" fmla="*/ 0 h 19126"/>
              <a:gd name="connsiteX11" fmla="*/ 19126 w 101614"/>
              <a:gd name="connsiteY11" fmla="*/ 9563 h 19126"/>
              <a:gd name="connsiteX12" fmla="*/ 9563 w 101614"/>
              <a:gd name="connsiteY12" fmla="*/ 19126 h 19126"/>
              <a:gd name="connsiteX13" fmla="*/ 0 w 101614"/>
              <a:gd name="connsiteY13" fmla="*/ 9563 h 19126"/>
              <a:gd name="connsiteX14" fmla="*/ 9563 w 101614"/>
              <a:gd name="connsiteY14" fmla="*/ 0 h 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1614" h="19126">
                <a:moveTo>
                  <a:pt x="92051" y="0"/>
                </a:moveTo>
                <a:cubicBezTo>
                  <a:pt x="97332" y="0"/>
                  <a:pt x="101614" y="4282"/>
                  <a:pt x="101614" y="9563"/>
                </a:cubicBezTo>
                <a:cubicBezTo>
                  <a:pt x="101614" y="14844"/>
                  <a:pt x="97332" y="19126"/>
                  <a:pt x="92051" y="19126"/>
                </a:cubicBezTo>
                <a:cubicBezTo>
                  <a:pt x="86770" y="19126"/>
                  <a:pt x="82488" y="14844"/>
                  <a:pt x="82488" y="9563"/>
                </a:cubicBezTo>
                <a:cubicBezTo>
                  <a:pt x="82488" y="4282"/>
                  <a:pt x="86770" y="0"/>
                  <a:pt x="92051" y="0"/>
                </a:cubicBezTo>
                <a:close/>
                <a:moveTo>
                  <a:pt x="51508" y="0"/>
                </a:moveTo>
                <a:cubicBezTo>
                  <a:pt x="56789" y="0"/>
                  <a:pt x="61071" y="4282"/>
                  <a:pt x="61071" y="9563"/>
                </a:cubicBezTo>
                <a:cubicBezTo>
                  <a:pt x="61071" y="14844"/>
                  <a:pt x="56789" y="19126"/>
                  <a:pt x="51508" y="19126"/>
                </a:cubicBezTo>
                <a:cubicBezTo>
                  <a:pt x="46227" y="19126"/>
                  <a:pt x="41945" y="14844"/>
                  <a:pt x="41945" y="9563"/>
                </a:cubicBezTo>
                <a:cubicBezTo>
                  <a:pt x="41945" y="4282"/>
                  <a:pt x="46227" y="0"/>
                  <a:pt x="51508" y="0"/>
                </a:cubicBezTo>
                <a:close/>
                <a:moveTo>
                  <a:pt x="9563" y="0"/>
                </a:moveTo>
                <a:cubicBezTo>
                  <a:pt x="14844" y="0"/>
                  <a:pt x="19126" y="4282"/>
                  <a:pt x="19126" y="9563"/>
                </a:cubicBezTo>
                <a:cubicBezTo>
                  <a:pt x="19126" y="14844"/>
                  <a:pt x="14844" y="19126"/>
                  <a:pt x="9563" y="19126"/>
                </a:cubicBezTo>
                <a:cubicBezTo>
                  <a:pt x="4282" y="19126"/>
                  <a:pt x="0" y="14844"/>
                  <a:pt x="0" y="9563"/>
                </a:cubicBezTo>
                <a:cubicBezTo>
                  <a:pt x="0" y="4282"/>
                  <a:pt x="4282" y="0"/>
                  <a:pt x="9563" y="0"/>
                </a:cubicBezTo>
                <a:close/>
              </a:path>
            </a:pathLst>
          </a:custGeom>
          <a:solidFill>
            <a:srgbClr val="747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9313874-8816-7E9A-B58F-0C5DF30F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994" y="115259"/>
            <a:ext cx="747466" cy="747466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8E8922-877D-1EB7-432B-FFA9604DC333}"/>
              </a:ext>
            </a:extLst>
          </p:cNvPr>
          <p:cNvCxnSpPr/>
          <p:nvPr/>
        </p:nvCxnSpPr>
        <p:spPr>
          <a:xfrm>
            <a:off x="2257664" y="-536247"/>
            <a:ext cx="0" cy="7326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B382DA-4083-5AF4-C3A2-5352E139E8E0}"/>
              </a:ext>
            </a:extLst>
          </p:cNvPr>
          <p:cNvSpPr/>
          <p:nvPr/>
        </p:nvSpPr>
        <p:spPr>
          <a:xfrm>
            <a:off x="2257662" y="933332"/>
            <a:ext cx="3713359" cy="467043"/>
          </a:xfrm>
          <a:prstGeom prst="roundRect">
            <a:avLst/>
          </a:prstGeom>
          <a:solidFill>
            <a:srgbClr val="1D9B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rgbClr val="101519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Hasil &amp; Kesimpulan</a:t>
            </a:r>
            <a:endParaRPr lang="en-IN" sz="3000" dirty="0">
              <a:solidFill>
                <a:srgbClr val="101519"/>
              </a:solidFill>
              <a:latin typeface="Segoe UI Semibold" panose="020B0702040204020203" pitchFamily="34" charset="0"/>
              <a:ea typeface="Inter" panose="02000503000000020004" pitchFamily="2" charset="0"/>
              <a:cs typeface="Segoe UI Semibold" panose="020B07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6E9D49-DB42-B507-3005-E606C5B12AA6}"/>
              </a:ext>
            </a:extLst>
          </p:cNvPr>
          <p:cNvSpPr txBox="1">
            <a:spLocks/>
          </p:cNvSpPr>
          <p:nvPr/>
        </p:nvSpPr>
        <p:spPr>
          <a:xfrm>
            <a:off x="2257662" y="1470982"/>
            <a:ext cx="8915400" cy="55972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Font typeface="Wingdings 3" charset="2"/>
              <a:buNone/>
            </a:pPr>
            <a:r>
              <a:rPr lang="en-ID" sz="1400" dirty="0" err="1">
                <a:ea typeface="Montserrat"/>
                <a:cs typeface="Montserrat"/>
                <a:sym typeface="Montserrat"/>
              </a:rPr>
              <a:t>Berdasarkan</a:t>
            </a:r>
            <a:r>
              <a:rPr lang="en-ID" sz="1400" dirty="0"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ea typeface="Montserrat"/>
                <a:cs typeface="Montserrat"/>
                <a:sym typeface="Montserrat"/>
              </a:rPr>
              <a:t>analisis</a:t>
            </a:r>
            <a:r>
              <a:rPr lang="en-ID" sz="1400" dirty="0">
                <a:ea typeface="Montserrat"/>
                <a:cs typeface="Montserrat"/>
                <a:sym typeface="Montserrat"/>
              </a:rPr>
              <a:t>, </a:t>
            </a:r>
            <a:r>
              <a:rPr lang="en-ID" sz="1400" dirty="0" err="1">
                <a:solidFill>
                  <a:schemeClr val="dk1"/>
                </a:solidFill>
                <a:ea typeface="Montserrat"/>
                <a:cs typeface="Montserrat"/>
                <a:sym typeface="Montserrat"/>
              </a:rPr>
              <a:t>melalui</a:t>
            </a:r>
            <a:r>
              <a:rPr lang="en-ID" sz="1400" dirty="0">
                <a:solidFill>
                  <a:schemeClr val="dk1"/>
                </a:solidFill>
                <a:ea typeface="Montserrat"/>
                <a:cs typeface="Montserrat"/>
                <a:sym typeface="Montserrat"/>
              </a:rPr>
              <a:t> univariate analysis &amp; bivariate analysis </a:t>
            </a:r>
            <a:r>
              <a:rPr lang="en-ID" sz="1400" dirty="0" err="1">
                <a:ea typeface="Montserrat"/>
                <a:cs typeface="Montserrat"/>
                <a:sym typeface="Montserrat"/>
              </a:rPr>
              <a:t>hasilnya</a:t>
            </a:r>
            <a:r>
              <a:rPr lang="en-ID" sz="1400" dirty="0"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ea typeface="Montserrat"/>
                <a:cs typeface="Montserrat"/>
                <a:sym typeface="Montserrat"/>
              </a:rPr>
              <a:t>adalah</a:t>
            </a:r>
            <a:r>
              <a:rPr lang="en-ID" sz="1400" dirty="0"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ea typeface="Montserrat"/>
                <a:cs typeface="Montserrat"/>
                <a:sym typeface="Montserrat"/>
              </a:rPr>
              <a:t>sebagai</a:t>
            </a:r>
            <a:r>
              <a:rPr lang="en-ID" sz="1400" dirty="0"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ea typeface="Montserrat"/>
                <a:cs typeface="Montserrat"/>
                <a:sym typeface="Montserrat"/>
              </a:rPr>
              <a:t>berikut</a:t>
            </a:r>
            <a:r>
              <a:rPr lang="en-ID" sz="1400" dirty="0">
                <a:ea typeface="Montserrat"/>
                <a:cs typeface="Montserrat"/>
                <a:sym typeface="Montserrat"/>
              </a:rPr>
              <a:t> :</a:t>
            </a:r>
          </a:p>
          <a:p>
            <a:pPr marL="457200" indent="-298450">
              <a:lnSpc>
                <a:spcPct val="115000"/>
              </a:lnSpc>
              <a:buSzPts val="1100"/>
              <a:buFont typeface="Montserrat"/>
              <a:buChar char="●"/>
            </a:pPr>
            <a:r>
              <a:rPr lang="en-ID" sz="1400" dirty="0">
                <a:ea typeface="Montserrat"/>
                <a:cs typeface="Montserrat"/>
                <a:sym typeface="Montserrat"/>
              </a:rPr>
              <a:t>Univariate Analysis</a:t>
            </a:r>
          </a:p>
          <a:p>
            <a:pPr marL="914400" lvl="1" indent="-298450">
              <a:lnSpc>
                <a:spcPct val="135714"/>
              </a:lnSpc>
              <a:spcBef>
                <a:spcPts val="0"/>
              </a:spcBef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Dalam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visualisasi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menunjukkan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:</a:t>
            </a:r>
          </a:p>
          <a:p>
            <a:pPr marL="1371600" lvl="2" indent="-298450">
              <a:lnSpc>
                <a:spcPct val="135714"/>
              </a:lnSpc>
              <a:spcBef>
                <a:spcPts val="0"/>
              </a:spcBef>
              <a:buClr>
                <a:srgbClr val="292929"/>
              </a:buClr>
              <a:buSzPts val="1100"/>
              <a:buFont typeface="Montserrat"/>
              <a:buChar char="■"/>
            </a:pP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Total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karakter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dan total kata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saat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berkomentar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memiliki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rata-rata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panjang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/>
              <a:t>79.6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karakter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dan </a:t>
            </a:r>
            <a:r>
              <a:rPr lang="en-ID" dirty="0"/>
              <a:t>11.5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kata.</a:t>
            </a:r>
          </a:p>
          <a:p>
            <a:pPr marL="1371600" lvl="2" indent="-298450">
              <a:lnSpc>
                <a:spcPct val="135714"/>
              </a:lnSpc>
              <a:spcBef>
                <a:spcPts val="0"/>
              </a:spcBef>
              <a:buClr>
                <a:srgbClr val="292929"/>
              </a:buClr>
              <a:buSzPts val="1100"/>
              <a:buFont typeface="Montserrat"/>
              <a:buChar char="■"/>
            </a:pP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Bila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diukur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beradasarkan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skewness,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bisa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kita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lihat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skewness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antara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total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karakter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dan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jumlah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kata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bernilai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positif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atau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positive skewness</a:t>
            </a:r>
            <a:endParaRPr lang="en-ID" dirty="0">
              <a:solidFill>
                <a:schemeClr val="dk1"/>
              </a:solidFill>
              <a:ea typeface="Montserrat"/>
              <a:cs typeface="Montserrat"/>
              <a:sym typeface="Montserrat"/>
            </a:endParaRPr>
          </a:p>
          <a:p>
            <a:pPr marL="457200" indent="-298450">
              <a:lnSpc>
                <a:spcPct val="115000"/>
              </a:lnSpc>
              <a:buSzPts val="1100"/>
              <a:buFont typeface="Montserrat"/>
              <a:buChar char="●"/>
            </a:pPr>
            <a:r>
              <a:rPr lang="en-ID" sz="1400" dirty="0">
                <a:ea typeface="Montserrat"/>
                <a:cs typeface="Montserrat"/>
                <a:sym typeface="Montserrat"/>
              </a:rPr>
              <a:t>Bivariate Analysis</a:t>
            </a:r>
          </a:p>
          <a:p>
            <a:pPr marL="914400" lvl="1" indent="-298450">
              <a:lnSpc>
                <a:spcPct val="135714"/>
              </a:lnSpc>
              <a:spcBef>
                <a:spcPts val="0"/>
              </a:spcBef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Dalam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descriptive statistic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menunjukkan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variabel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total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karakter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dan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jumlah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kata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memiliki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korelasi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positif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.</a:t>
            </a:r>
          </a:p>
          <a:p>
            <a:pPr marL="914400" lvl="1" indent="-298450">
              <a:lnSpc>
                <a:spcPct val="135714"/>
              </a:lnSpc>
              <a:spcBef>
                <a:spcPts val="0"/>
              </a:spcBef>
              <a:buClr>
                <a:srgbClr val="292929"/>
              </a:buClr>
              <a:buSzPts val="1100"/>
              <a:buFont typeface="Montserrat"/>
              <a:buChar char="○"/>
            </a:pP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Dalam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visualisasi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menunjukkan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:</a:t>
            </a:r>
          </a:p>
          <a:p>
            <a:pPr marL="1371600" lvl="2" indent="-298450">
              <a:lnSpc>
                <a:spcPct val="135714"/>
              </a:lnSpc>
              <a:spcBef>
                <a:spcPts val="0"/>
              </a:spcBef>
              <a:buClr>
                <a:srgbClr val="292929"/>
              </a:buClr>
              <a:buSzPts val="1100"/>
              <a:buFont typeface="Montserrat"/>
              <a:buChar char="■"/>
            </a:pP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Semakin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tinggi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jumlah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karakter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,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semakin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tinggi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pula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jumlah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kata pada </a:t>
            </a:r>
            <a:r>
              <a:rPr lang="en-ID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tiap</a:t>
            </a:r>
            <a:r>
              <a:rPr lang="en-ID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twit.</a:t>
            </a:r>
          </a:p>
          <a:p>
            <a:pPr marL="0" indent="0">
              <a:lnSpc>
                <a:spcPct val="135714"/>
              </a:lnSpc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Dari kata yang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sering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muncul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pada label Hate Speech, Abusive, dan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keduanya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dapat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disimpulkan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topik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pembahasannya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adalah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seputar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SARA dan juga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terkait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</a:t>
            </a:r>
            <a:r>
              <a:rPr lang="en-ID" sz="1400" dirty="0" err="1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pemimpin</a:t>
            </a:r>
            <a:r>
              <a:rPr lang="en-ID" sz="1400" dirty="0">
                <a:solidFill>
                  <a:srgbClr val="292929"/>
                </a:solidFill>
                <a:ea typeface="Montserrat"/>
                <a:cs typeface="Montserrat"/>
                <a:sym typeface="Montserrat"/>
              </a:rPr>
              <a:t> di Indonesia.</a:t>
            </a:r>
          </a:p>
          <a:p>
            <a:pPr marL="0" indent="0">
              <a:lnSpc>
                <a:spcPct val="135714"/>
              </a:lnSpc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400" dirty="0" err="1"/>
              <a:t>Berdasarkan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analisa</a:t>
            </a:r>
            <a:r>
              <a:rPr lang="en-ID" sz="1400" dirty="0"/>
              <a:t> yang </a:t>
            </a:r>
            <a:r>
              <a:rPr lang="en-ID" sz="1400" dirty="0" err="1"/>
              <a:t>telah</a:t>
            </a:r>
            <a:r>
              <a:rPr lang="en-ID" sz="1400" dirty="0"/>
              <a:t> </a:t>
            </a:r>
            <a:r>
              <a:rPr lang="en-ID" sz="1400" dirty="0" err="1"/>
              <a:t>dilakukan</a:t>
            </a:r>
            <a:r>
              <a:rPr lang="en-ID" sz="1400" dirty="0"/>
              <a:t>, </a:t>
            </a:r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disimpulkan</a:t>
            </a:r>
            <a:r>
              <a:rPr lang="en-ID" sz="1400" dirty="0"/>
              <a:t>, </a:t>
            </a:r>
            <a:r>
              <a:rPr lang="en-ID" sz="1400" dirty="0" err="1"/>
              <a:t>pengguna</a:t>
            </a:r>
            <a:r>
              <a:rPr lang="en-ID" sz="1400" dirty="0"/>
              <a:t> social media (</a:t>
            </a:r>
            <a:r>
              <a:rPr lang="en-ID" sz="1400" dirty="0" err="1"/>
              <a:t>khususnya</a:t>
            </a:r>
            <a:r>
              <a:rPr lang="en-ID" sz="1400" dirty="0"/>
              <a:t> twitter) orang-orang Indonesia </a:t>
            </a:r>
            <a:r>
              <a:rPr lang="en-ID" sz="1400" dirty="0" err="1"/>
              <a:t>mayoritas</a:t>
            </a:r>
            <a:r>
              <a:rPr lang="en-ID" sz="1400" dirty="0"/>
              <a:t> </a:t>
            </a:r>
            <a:r>
              <a:rPr lang="en-ID" sz="1400" dirty="0" err="1"/>
              <a:t>membuat</a:t>
            </a:r>
            <a:r>
              <a:rPr lang="en-ID" sz="1400" dirty="0"/>
              <a:t> twit yang </a:t>
            </a:r>
            <a:r>
              <a:rPr lang="en-ID" sz="1400" dirty="0" err="1"/>
              <a:t>mengandung</a:t>
            </a:r>
            <a:r>
              <a:rPr lang="en-ID" sz="1400" dirty="0"/>
              <a:t> kata-kata </a:t>
            </a:r>
            <a:r>
              <a:rPr lang="en-ID" sz="1400" dirty="0" err="1"/>
              <a:t>kasar</a:t>
            </a:r>
            <a:r>
              <a:rPr lang="en-ID" sz="1400" dirty="0"/>
              <a:t>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ujaran</a:t>
            </a:r>
            <a:r>
              <a:rPr lang="en-ID" sz="1400" dirty="0"/>
              <a:t> </a:t>
            </a:r>
            <a:r>
              <a:rPr lang="en-ID" sz="1400" dirty="0" err="1"/>
              <a:t>kebencian</a:t>
            </a:r>
            <a:r>
              <a:rPr lang="en-ID" sz="1400" dirty="0"/>
              <a:t>. Kita </a:t>
            </a:r>
            <a:r>
              <a:rPr lang="en-ID" sz="1400" dirty="0" err="1"/>
              <a:t>secara</a:t>
            </a:r>
            <a:r>
              <a:rPr lang="en-ID" sz="1400" dirty="0"/>
              <a:t> </a:t>
            </a:r>
            <a:r>
              <a:rPr lang="en-ID" sz="1400" dirty="0" err="1"/>
              <a:t>pribadi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mengatur</a:t>
            </a:r>
            <a:r>
              <a:rPr lang="en-ID" sz="1400" dirty="0"/>
              <a:t> </a:t>
            </a:r>
            <a:r>
              <a:rPr lang="en-ID" sz="1400" dirty="0" err="1"/>
              <a:t>penggunaan</a:t>
            </a:r>
            <a:r>
              <a:rPr lang="en-ID" sz="1400" dirty="0"/>
              <a:t> media </a:t>
            </a:r>
            <a:r>
              <a:rPr lang="en-ID" sz="1400" dirty="0" err="1"/>
              <a:t>sosial</a:t>
            </a:r>
            <a:r>
              <a:rPr lang="en-ID" sz="1400" dirty="0"/>
              <a:t> </a:t>
            </a:r>
            <a:r>
              <a:rPr lang="en-ID" sz="1400" dirty="0" err="1"/>
              <a:t>menjadi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positif</a:t>
            </a:r>
            <a:r>
              <a:rPr lang="en-ID" sz="1400" dirty="0"/>
              <a:t>, salah </a:t>
            </a:r>
            <a:r>
              <a:rPr lang="en-ID" sz="1400" dirty="0" err="1"/>
              <a:t>satunya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tidak</a:t>
            </a:r>
            <a:r>
              <a:rPr lang="en-ID" sz="1400" dirty="0"/>
              <a:t> mem-follow </a:t>
            </a:r>
            <a:r>
              <a:rPr lang="en-ID" sz="1400" dirty="0" err="1"/>
              <a:t>akun-akun</a:t>
            </a:r>
            <a:r>
              <a:rPr lang="en-ID" sz="1400" dirty="0"/>
              <a:t> yang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memicu</a:t>
            </a:r>
            <a:r>
              <a:rPr lang="en-ID" sz="1400" dirty="0"/>
              <a:t> </a:t>
            </a:r>
            <a:r>
              <a:rPr lang="en-ID" sz="1400" dirty="0" err="1"/>
              <a:t>kebencian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kumpulan</a:t>
            </a:r>
            <a:r>
              <a:rPr lang="en-ID" sz="1400" dirty="0"/>
              <a:t> twit-</a:t>
            </a:r>
            <a:r>
              <a:rPr lang="en-ID" sz="1400" dirty="0" err="1"/>
              <a:t>nya</a:t>
            </a:r>
            <a:r>
              <a:rPr lang="en-ID" sz="1400" dirty="0"/>
              <a:t> yang </a:t>
            </a:r>
            <a:r>
              <a:rPr lang="en-ID" sz="1400" dirty="0" err="1"/>
              <a:t>provokatif</a:t>
            </a:r>
            <a:r>
              <a:rPr lang="en-ID" sz="1400" dirty="0"/>
              <a:t>.</a:t>
            </a:r>
            <a:endParaRPr lang="en-ID" sz="1200" dirty="0">
              <a:solidFill>
                <a:srgbClr val="292929"/>
              </a:solidFill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35714"/>
              </a:lnSpc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sz="1200" dirty="0">
              <a:solidFill>
                <a:srgbClr val="292929"/>
              </a:solidFill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4013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354BD-C3F3-8CCE-7627-056E5828E145}"/>
              </a:ext>
            </a:extLst>
          </p:cNvPr>
          <p:cNvSpPr txBox="1"/>
          <p:nvPr/>
        </p:nvSpPr>
        <p:spPr>
          <a:xfrm>
            <a:off x="3808067" y="2921168"/>
            <a:ext cx="4575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Terima</a:t>
            </a:r>
            <a:r>
              <a:rPr lang="en-US" sz="6000" dirty="0">
                <a:solidFill>
                  <a:schemeClr val="bg1"/>
                </a:solidFill>
                <a:latin typeface="Segoe UI Semibold" panose="020B0702040204020203" pitchFamily="34" charset="0"/>
                <a:ea typeface="Inter" panose="02000503000000020004" pitchFamily="2" charset="0"/>
                <a:cs typeface="Segoe UI Semibold" panose="020B0702040204020203" pitchFamily="34" charset="0"/>
              </a:rPr>
              <a:t> Kasih</a:t>
            </a:r>
          </a:p>
        </p:txBody>
      </p:sp>
      <p:sp>
        <p:nvSpPr>
          <p:cNvPr id="3" name="Graphic 142">
            <a:extLst>
              <a:ext uri="{FF2B5EF4-FFF2-40B4-BE49-F238E27FC236}">
                <a16:creationId xmlns:a16="http://schemas.microsoft.com/office/drawing/2014/main" id="{38927C48-10C2-DA21-4F6B-0ED3707FDE2F}"/>
              </a:ext>
            </a:extLst>
          </p:cNvPr>
          <p:cNvSpPr/>
          <p:nvPr/>
        </p:nvSpPr>
        <p:spPr>
          <a:xfrm>
            <a:off x="5105400" y="685615"/>
            <a:ext cx="1981200" cy="1609714"/>
          </a:xfrm>
          <a:custGeom>
            <a:avLst/>
            <a:gdLst>
              <a:gd name="connsiteX0" fmla="*/ 4876800 w 4876800"/>
              <a:gd name="connsiteY0" fmla="*/ 469087 h 3962400"/>
              <a:gd name="connsiteX1" fmla="*/ 4300728 w 4876800"/>
              <a:gd name="connsiteY1" fmla="*/ 626974 h 3962400"/>
              <a:gd name="connsiteX2" fmla="*/ 4740555 w 4876800"/>
              <a:gd name="connsiteY2" fmla="*/ 74371 h 3962400"/>
              <a:gd name="connsiteX3" fmla="*/ 4106570 w 4876800"/>
              <a:gd name="connsiteY3" fmla="*/ 316382 h 3962400"/>
              <a:gd name="connsiteX4" fmla="*/ 3376270 w 4876800"/>
              <a:gd name="connsiteY4" fmla="*/ 0 h 3962400"/>
              <a:gd name="connsiteX5" fmla="*/ 2377135 w 4876800"/>
              <a:gd name="connsiteY5" fmla="*/ 1000049 h 3962400"/>
              <a:gd name="connsiteX6" fmla="*/ 2400300 w 4876800"/>
              <a:gd name="connsiteY6" fmla="*/ 1228039 h 3962400"/>
              <a:gd name="connsiteX7" fmla="*/ 339547 w 4876800"/>
              <a:gd name="connsiteY7" fmla="*/ 182270 h 3962400"/>
              <a:gd name="connsiteX8" fmla="*/ 202692 w 4876800"/>
              <a:gd name="connsiteY8" fmla="*/ 687629 h 3962400"/>
              <a:gd name="connsiteX9" fmla="*/ 646786 w 4876800"/>
              <a:gd name="connsiteY9" fmla="*/ 1518514 h 3962400"/>
              <a:gd name="connsiteX10" fmla="*/ 195072 w 4876800"/>
              <a:gd name="connsiteY10" fmla="*/ 1395374 h 3962400"/>
              <a:gd name="connsiteX11" fmla="*/ 195072 w 4876800"/>
              <a:gd name="connsiteY11" fmla="*/ 1406347 h 3962400"/>
              <a:gd name="connsiteX12" fmla="*/ 996086 w 4876800"/>
              <a:gd name="connsiteY12" fmla="*/ 2388718 h 3962400"/>
              <a:gd name="connsiteX13" fmla="*/ 733958 w 4876800"/>
              <a:gd name="connsiteY13" fmla="*/ 2421636 h 3962400"/>
              <a:gd name="connsiteX14" fmla="*/ 544678 w 4876800"/>
              <a:gd name="connsiteY14" fmla="*/ 2404567 h 3962400"/>
              <a:gd name="connsiteX15" fmla="*/ 1478890 w 4876800"/>
              <a:gd name="connsiteY15" fmla="*/ 3101035 h 3962400"/>
              <a:gd name="connsiteX16" fmla="*/ 239268 w 4876800"/>
              <a:gd name="connsiteY16" fmla="*/ 3527451 h 3962400"/>
              <a:gd name="connsiteX17" fmla="*/ 0 w 4876800"/>
              <a:gd name="connsiteY17" fmla="*/ 3513734 h 3962400"/>
              <a:gd name="connsiteX18" fmla="*/ 1533754 w 4876800"/>
              <a:gd name="connsiteY18" fmla="*/ 3962400 h 3962400"/>
              <a:gd name="connsiteX19" fmla="*/ 4379367 w 4876800"/>
              <a:gd name="connsiteY19" fmla="*/ 1117397 h 3962400"/>
              <a:gd name="connsiteX20" fmla="*/ 4375709 w 4876800"/>
              <a:gd name="connsiteY20" fmla="*/ 988162 h 3962400"/>
              <a:gd name="connsiteX21" fmla="*/ 4876800 w 4876800"/>
              <a:gd name="connsiteY21" fmla="*/ 469087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76800" h="3962400">
                <a:moveTo>
                  <a:pt x="4876800" y="469087"/>
                </a:moveTo>
                <a:cubicBezTo>
                  <a:pt x="4695444" y="548640"/>
                  <a:pt x="4502201" y="601370"/>
                  <a:pt x="4300728" y="626974"/>
                </a:cubicBezTo>
                <a:cubicBezTo>
                  <a:pt x="4507992" y="503225"/>
                  <a:pt x="4666183" y="308762"/>
                  <a:pt x="4740555" y="74371"/>
                </a:cubicBezTo>
                <a:cubicBezTo>
                  <a:pt x="4547311" y="189586"/>
                  <a:pt x="4333951" y="270967"/>
                  <a:pt x="4106570" y="316382"/>
                </a:cubicBezTo>
                <a:cubicBezTo>
                  <a:pt x="3923081" y="121006"/>
                  <a:pt x="3661562" y="0"/>
                  <a:pt x="3376270" y="0"/>
                </a:cubicBezTo>
                <a:cubicBezTo>
                  <a:pt x="2822753" y="0"/>
                  <a:pt x="2377135" y="449275"/>
                  <a:pt x="2377135" y="1000049"/>
                </a:cubicBezTo>
                <a:cubicBezTo>
                  <a:pt x="2377135" y="1079297"/>
                  <a:pt x="2383841" y="1155497"/>
                  <a:pt x="2400300" y="1228039"/>
                </a:cubicBezTo>
                <a:cubicBezTo>
                  <a:pt x="1569110" y="1187501"/>
                  <a:pt x="833628" y="789127"/>
                  <a:pt x="339547" y="182270"/>
                </a:cubicBezTo>
                <a:cubicBezTo>
                  <a:pt x="253289" y="331927"/>
                  <a:pt x="202692" y="503225"/>
                  <a:pt x="202692" y="687629"/>
                </a:cubicBezTo>
                <a:cubicBezTo>
                  <a:pt x="202692" y="1033882"/>
                  <a:pt x="381000" y="1340815"/>
                  <a:pt x="646786" y="1518514"/>
                </a:cubicBezTo>
                <a:cubicBezTo>
                  <a:pt x="486156" y="1515466"/>
                  <a:pt x="328574" y="1468831"/>
                  <a:pt x="195072" y="1395374"/>
                </a:cubicBezTo>
                <a:cubicBezTo>
                  <a:pt x="195072" y="1398422"/>
                  <a:pt x="195072" y="1402385"/>
                  <a:pt x="195072" y="1406347"/>
                </a:cubicBezTo>
                <a:cubicBezTo>
                  <a:pt x="195072" y="1892199"/>
                  <a:pt x="541630" y="2295754"/>
                  <a:pt x="996086" y="2388718"/>
                </a:cubicBezTo>
                <a:cubicBezTo>
                  <a:pt x="914705" y="2410968"/>
                  <a:pt x="826008" y="2421636"/>
                  <a:pt x="733958" y="2421636"/>
                </a:cubicBezTo>
                <a:cubicBezTo>
                  <a:pt x="669950" y="2421636"/>
                  <a:pt x="605333" y="2417978"/>
                  <a:pt x="544678" y="2404567"/>
                </a:cubicBezTo>
                <a:cubicBezTo>
                  <a:pt x="674218" y="2800502"/>
                  <a:pt x="1041806" y="3091586"/>
                  <a:pt x="1478890" y="3101035"/>
                </a:cubicBezTo>
                <a:cubicBezTo>
                  <a:pt x="1138733" y="3367126"/>
                  <a:pt x="706831" y="3527451"/>
                  <a:pt x="239268" y="3527451"/>
                </a:cubicBezTo>
                <a:cubicBezTo>
                  <a:pt x="157277" y="3527451"/>
                  <a:pt x="78638" y="3523793"/>
                  <a:pt x="0" y="3513734"/>
                </a:cubicBezTo>
                <a:cubicBezTo>
                  <a:pt x="442874" y="3799332"/>
                  <a:pt x="967740" y="3962400"/>
                  <a:pt x="1533754" y="3962400"/>
                </a:cubicBezTo>
                <a:cubicBezTo>
                  <a:pt x="3373526" y="3962400"/>
                  <a:pt x="4379367" y="2438400"/>
                  <a:pt x="4379367" y="1117397"/>
                </a:cubicBezTo>
                <a:cubicBezTo>
                  <a:pt x="4379367" y="1073201"/>
                  <a:pt x="4377843" y="1030529"/>
                  <a:pt x="4375709" y="988162"/>
                </a:cubicBezTo>
                <a:cubicBezTo>
                  <a:pt x="4574134" y="847344"/>
                  <a:pt x="4740859" y="671474"/>
                  <a:pt x="4876800" y="4690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95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3822</TotalTime>
  <Words>541</Words>
  <Application>Microsoft Office PowerPoint</Application>
  <PresentationFormat>Widescreen</PresentationFormat>
  <Paragraphs>71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 Light</vt:lpstr>
      <vt:lpstr>Wingdings 3</vt:lpstr>
      <vt:lpstr>Calibri</vt:lpstr>
      <vt:lpstr>Arial</vt:lpstr>
      <vt:lpstr>Segoe UI</vt:lpstr>
      <vt:lpstr>Segoe UI Semibold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Reza Fakhrurrozi</cp:lastModifiedBy>
  <cp:revision>298</cp:revision>
  <dcterms:created xsi:type="dcterms:W3CDTF">2021-11-17T09:33:18Z</dcterms:created>
  <dcterms:modified xsi:type="dcterms:W3CDTF">2023-11-13T08:31:00Z</dcterms:modified>
</cp:coreProperties>
</file>